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46" autoAdjust="0"/>
  </p:normalViewPr>
  <p:slideViewPr>
    <p:cSldViewPr snapToGrid="0" snapToObjects="1">
      <p:cViewPr varScale="1">
        <p:scale>
          <a:sx n="50" d="100"/>
          <a:sy n="50" d="100"/>
        </p:scale>
        <p:origin x="-1600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746186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6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1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02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54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12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39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78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830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94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r>
              <a:rPr lang="en-US" baseline="0" dirty="0" smtClean="0"/>
              <a:t> this on Beacon/Darter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7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 this on Beacon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2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=&gt; Ask do you know difference between Shared memory</a:t>
            </a:r>
            <a:r>
              <a:rPr lang="en-US" baseline="0" dirty="0" smtClean="0"/>
              <a:t> machine vs Distributed machine vs Hybrid machine</a:t>
            </a:r>
          </a:p>
          <a:p>
            <a:pPr marL="342900" indent="-342900">
              <a:buFont typeface="Symbol" charset="0"/>
              <a:buChar char=""/>
            </a:pPr>
            <a:r>
              <a:rPr lang="en-US" baseline="0" dirty="0" smtClean="0"/>
              <a:t>Do you know </a:t>
            </a:r>
            <a:r>
              <a:rPr lang="en-US" baseline="0" dirty="0" err="1" smtClean="0"/>
              <a:t>OpeMP</a:t>
            </a:r>
            <a:r>
              <a:rPr lang="en-US" baseline="0" dirty="0" smtClean="0"/>
              <a:t>, MPI, CUDA, OpenCL, OpenACC, models for different architectures</a:t>
            </a:r>
          </a:p>
          <a:p>
            <a:pPr marL="342900" indent="-342900">
              <a:buFont typeface="Symbol" charset="0"/>
              <a:buChar char=""/>
            </a:pPr>
            <a:r>
              <a:rPr lang="en-US" baseline="0" dirty="0" smtClean="0"/>
              <a:t> </a:t>
            </a:r>
          </a:p>
          <a:p>
            <a:pPr marL="342900" indent="-342900">
              <a:buFont typeface="Symbol" charset="0"/>
              <a:buChar char=""/>
            </a:pPr>
            <a:r>
              <a:rPr lang="en-US" baseline="0" dirty="0" smtClean="0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533115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out how to calculate PI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62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26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96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17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73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21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7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3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SMP ? </a:t>
            </a:r>
          </a:p>
          <a:p>
            <a:endParaRPr lang="en-US" dirty="0" smtClean="0"/>
          </a:p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1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1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06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5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822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3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8434" y="9277350"/>
            <a:ext cx="3644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5E5E5E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Introduction to OpenMP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60" name="Shape 60"/>
          <p:cNvSpPr/>
          <p:nvPr/>
        </p:nvSpPr>
        <p:spPr>
          <a:xfrm>
            <a:off x="19416" y="9176414"/>
            <a:ext cx="12985384" cy="215"/>
          </a:xfrm>
          <a:prstGeom prst="line">
            <a:avLst/>
          </a:prstGeom>
          <a:ln w="50800">
            <a:solidFill>
              <a:srgbClr val="2E5D6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1" name="xsede-full-colo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57054" y="9239250"/>
            <a:ext cx="1208207" cy="457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11788" y="1142179"/>
            <a:ext cx="12989309" cy="726"/>
          </a:xfrm>
          <a:prstGeom prst="line">
            <a:avLst/>
          </a:prstGeom>
          <a:ln w="508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9361022" y="9347200"/>
            <a:ext cx="3644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5E5E5E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Introduction to OpenMP</a:t>
            </a:r>
          </a:p>
        </p:txBody>
      </p:sp>
      <p:sp>
        <p:nvSpPr>
          <p:cNvPr id="4" name="Shape 4"/>
          <p:cNvSpPr/>
          <p:nvPr/>
        </p:nvSpPr>
        <p:spPr>
          <a:xfrm>
            <a:off x="25400" y="9354255"/>
            <a:ext cx="364490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5E5E5E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5E5E5E"/>
                </a:solidFill>
              </a:rPr>
              <a:t>CSURE-15</a:t>
            </a:r>
            <a:r>
              <a:rPr lang="en-US" baseline="0" dirty="0" smtClean="0">
                <a:solidFill>
                  <a:srgbClr val="5E5E5E"/>
                </a:solidFill>
              </a:rPr>
              <a:t> tutorial</a:t>
            </a:r>
            <a:endParaRPr dirty="0">
              <a:solidFill>
                <a:srgbClr val="5E5E5E"/>
              </a:solidFill>
            </a:endParaRP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xmlns:p14="http://schemas.microsoft.com/office/powerpoint/2010/main" spd="med"/>
  <p:txStyles>
    <p:titleStyle>
      <a:lvl1pPr algn="ctr" defTabSz="584200">
        <a:defRPr sz="84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84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84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84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84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84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84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84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84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1pPr>
      <a:lvl2pPr marL="1333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2pPr>
      <a:lvl3pPr marL="1778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3pPr>
      <a:lvl4pPr marL="22225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4pPr>
      <a:lvl5pPr marL="26670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5pPr>
      <a:lvl6pPr marL="30226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6pPr>
      <a:lvl7pPr marL="33782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7pPr>
      <a:lvl8pPr marL="37338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8pPr>
      <a:lvl9pPr marL="4089400" indent="-571500" defTabSz="584200">
        <a:spcBef>
          <a:spcPts val="2400"/>
        </a:spcBef>
        <a:buSzPct val="171000"/>
        <a:buChar char="•"/>
        <a:defRPr sz="42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Clay-Breshears/e/B003X0BZ44/ref=ntt_athr_dp_pel_1" TargetMode="External"/><Relationship Id="rId4" Type="http://schemas.openxmlformats.org/officeDocument/2006/relationships/hyperlink" Target="http://www.amazon.com/Michael-J.-Quinn/e/B00288492C/ref=ntt_athr_dp_pel_1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hyperlink" Target="http://openmp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-459834" y="1531848"/>
            <a:ext cx="10464801" cy="3302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 dirty="0"/>
              <a:t>Introduction to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800" dirty="0" smtClean="0"/>
              <a:t>Pragnesh Patel </a:t>
            </a:r>
            <a:endParaRPr sz="4800" dirty="0"/>
          </a:p>
        </p:txBody>
      </p:sp>
      <p:pic>
        <p:nvPicPr>
          <p:cNvPr id="67" name="xsede-46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4300" y="8211727"/>
            <a:ext cx="2616200" cy="144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381750" y="9448800"/>
            <a:ext cx="22860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</a:t>
            </a:fld>
            <a:endParaRPr/>
          </a:p>
        </p:txBody>
      </p:sp>
      <p:pic>
        <p:nvPicPr>
          <p:cNvPr id="6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5938" y="3674440"/>
            <a:ext cx="3139723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4224474" y="6001824"/>
            <a:ext cx="4892065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lang="en-US" sz="4400" dirty="0" smtClean="0"/>
              <a:t>NICS CSURE 2015</a:t>
            </a:r>
          </a:p>
          <a:p>
            <a:pPr lvl="0" algn="r">
              <a:defRPr sz="1800"/>
            </a:pPr>
            <a:r>
              <a:rPr lang="en-US" sz="2400" dirty="0" smtClean="0"/>
              <a:t>			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June 2015</a:t>
            </a:r>
            <a:endParaRPr sz="2400" dirty="0"/>
          </a:p>
        </p:txBody>
      </p:sp>
      <p:pic>
        <p:nvPicPr>
          <p:cNvPr id="8" name="Picture 3" descr="nics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8536343"/>
            <a:ext cx="16319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8536343"/>
            <a:ext cx="60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596900" y="-381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152" name="Shape 152"/>
          <p:cNvSpPr/>
          <p:nvPr/>
        </p:nvSpPr>
        <p:spPr>
          <a:xfrm>
            <a:off x="8988442" y="1912662"/>
            <a:ext cx="364490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400"/>
            </a:lvl1pPr>
          </a:lstStyle>
          <a:p>
            <a:pPr lvl="0">
              <a:defRPr sz="1800"/>
            </a:pPr>
            <a:r>
              <a:rPr sz="2400"/>
              <a:t>The OpenMP API provides directives, library functions and environment variables to create and control the execution of parallel programs.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10</a:t>
            </a:fld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22177" y="520700"/>
            <a:ext cx="506686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The API</a:t>
            </a:r>
          </a:p>
        </p:txBody>
      </p:sp>
      <p:sp>
        <p:nvSpPr>
          <p:cNvPr id="155" name="Shape 155"/>
          <p:cNvSpPr/>
          <p:nvPr/>
        </p:nvSpPr>
        <p:spPr>
          <a:xfrm>
            <a:off x="834518" y="1486662"/>
            <a:ext cx="7631176" cy="763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FF26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56" name="Picture 15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9783248">
            <a:off x="4455380" y="4481194"/>
            <a:ext cx="3859098" cy="76201"/>
          </a:xfrm>
          <a:prstGeom prst="rect">
            <a:avLst/>
          </a:prstGeom>
        </p:spPr>
      </p:pic>
      <p:pic>
        <p:nvPicPr>
          <p:cNvPr id="158" name="Picture 157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2906855" y="7253058"/>
            <a:ext cx="3680138" cy="76201"/>
          </a:xfrm>
          <a:prstGeom prst="rect">
            <a:avLst/>
          </a:prstGeom>
        </p:spPr>
      </p:pic>
      <p:pic>
        <p:nvPicPr>
          <p:cNvPr id="160" name="Picture 159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167714">
            <a:off x="1133130" y="4295192"/>
            <a:ext cx="4038610" cy="76201"/>
          </a:xfrm>
          <a:prstGeom prst="rect">
            <a:avLst/>
          </a:prstGeom>
        </p:spPr>
      </p:pic>
      <p:sp>
        <p:nvSpPr>
          <p:cNvPr id="162" name="Shape 162"/>
          <p:cNvSpPr/>
          <p:nvPr/>
        </p:nvSpPr>
        <p:spPr>
          <a:xfrm>
            <a:off x="2765593" y="2439747"/>
            <a:ext cx="4280075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700"/>
              <a:t>Language Extensions/</a:t>
            </a:r>
          </a:p>
          <a:p>
            <a:pPr lvl="0">
              <a:defRPr sz="1800"/>
            </a:pPr>
            <a:r>
              <a:rPr sz="3700"/>
              <a:t>Compiler directives/</a:t>
            </a:r>
          </a:p>
          <a:p>
            <a:pPr lvl="0">
              <a:defRPr sz="1800"/>
            </a:pPr>
            <a:r>
              <a:rPr sz="3700"/>
              <a:t>Constructs</a:t>
            </a:r>
          </a:p>
        </p:txBody>
      </p:sp>
      <p:sp>
        <p:nvSpPr>
          <p:cNvPr id="163" name="Shape 163"/>
          <p:cNvSpPr/>
          <p:nvPr/>
        </p:nvSpPr>
        <p:spPr>
          <a:xfrm>
            <a:off x="1212054" y="5075503"/>
            <a:ext cx="3095801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User-level runtime routines</a:t>
            </a:r>
          </a:p>
        </p:txBody>
      </p:sp>
      <p:sp>
        <p:nvSpPr>
          <p:cNvPr id="164" name="Shape 164"/>
          <p:cNvSpPr/>
          <p:nvPr/>
        </p:nvSpPr>
        <p:spPr>
          <a:xfrm>
            <a:off x="2357751" y="7421985"/>
            <a:ext cx="225406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 header file &lt;omp.h&gt;</a:t>
            </a:r>
          </a:p>
        </p:txBody>
      </p:sp>
      <p:sp>
        <p:nvSpPr>
          <p:cNvPr id="165" name="Shape 165"/>
          <p:cNvSpPr/>
          <p:nvPr/>
        </p:nvSpPr>
        <p:spPr>
          <a:xfrm>
            <a:off x="4954500" y="5622444"/>
            <a:ext cx="30958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700"/>
              <a:t>Environment</a:t>
            </a:r>
          </a:p>
          <a:p>
            <a:pPr lvl="0">
              <a:defRPr sz="1800"/>
            </a:pPr>
            <a:r>
              <a:rPr sz="3700"/>
              <a:t>Variables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596900" y="-381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168" name="Shape 168"/>
          <p:cNvSpPr/>
          <p:nvPr/>
        </p:nvSpPr>
        <p:spPr>
          <a:xfrm>
            <a:off x="596899" y="1374207"/>
            <a:ext cx="1229360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/>
            </a:lvl1pPr>
          </a:lstStyle>
          <a:p>
            <a:pPr lvl="0">
              <a:defRPr sz="1800"/>
            </a:pPr>
            <a:r>
              <a:rPr sz="2600"/>
              <a:t>The core elements of OpenMP are the constructs for thread creation, workload distribution (work sharing), data environment variables, thread synchronization, user-level runtime routines and environment variables.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11</a:t>
            </a:fld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22177" y="520700"/>
            <a:ext cx="506686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Core elements</a:t>
            </a:r>
          </a:p>
        </p:txBody>
      </p:sp>
      <p:sp>
        <p:nvSpPr>
          <p:cNvPr id="171" name="Shape 171"/>
          <p:cNvSpPr/>
          <p:nvPr/>
        </p:nvSpPr>
        <p:spPr>
          <a:xfrm>
            <a:off x="4483363" y="3116845"/>
            <a:ext cx="3772124" cy="635001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OpenMP Core Elements</a:t>
            </a:r>
          </a:p>
        </p:txBody>
      </p:sp>
      <p:sp>
        <p:nvSpPr>
          <p:cNvPr id="172" name="Shape 172"/>
          <p:cNvSpPr/>
          <p:nvPr/>
        </p:nvSpPr>
        <p:spPr>
          <a:xfrm>
            <a:off x="285357" y="5060880"/>
            <a:ext cx="2194074" cy="939801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lvl="0">
              <a:defRPr sz="1800"/>
            </a:pPr>
            <a:r>
              <a:rPr sz="2400"/>
              <a:t>parallel control</a:t>
            </a:r>
          </a:p>
          <a:p>
            <a:pPr lvl="0">
              <a:defRPr sz="1800"/>
            </a:pPr>
            <a:r>
              <a:rPr sz="2400"/>
              <a:t>structures</a:t>
            </a:r>
          </a:p>
        </p:txBody>
      </p:sp>
      <p:sp>
        <p:nvSpPr>
          <p:cNvPr id="173" name="Shape 173"/>
          <p:cNvSpPr/>
          <p:nvPr/>
        </p:nvSpPr>
        <p:spPr>
          <a:xfrm>
            <a:off x="3047188" y="5035480"/>
            <a:ext cx="1843733" cy="584201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work sharing</a:t>
            </a:r>
          </a:p>
        </p:txBody>
      </p:sp>
      <p:sp>
        <p:nvSpPr>
          <p:cNvPr id="174" name="Shape 174"/>
          <p:cNvSpPr/>
          <p:nvPr/>
        </p:nvSpPr>
        <p:spPr>
          <a:xfrm>
            <a:off x="5467427" y="5060880"/>
            <a:ext cx="1803996" cy="939801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lvl="0">
              <a:defRPr sz="1800"/>
            </a:pPr>
            <a:r>
              <a:rPr sz="2400"/>
              <a:t>data</a:t>
            </a:r>
          </a:p>
          <a:p>
            <a:pPr lvl="0">
              <a:defRPr sz="1800"/>
            </a:pPr>
            <a:r>
              <a:rPr sz="2400"/>
              <a:t>environment</a:t>
            </a:r>
          </a:p>
        </p:txBody>
      </p:sp>
      <p:sp>
        <p:nvSpPr>
          <p:cNvPr id="175" name="Shape 175"/>
          <p:cNvSpPr/>
          <p:nvPr/>
        </p:nvSpPr>
        <p:spPr>
          <a:xfrm>
            <a:off x="7761154" y="5035480"/>
            <a:ext cx="2176960" cy="584201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synchronization</a:t>
            </a:r>
          </a:p>
        </p:txBody>
      </p:sp>
      <p:sp>
        <p:nvSpPr>
          <p:cNvPr id="176" name="Shape 176"/>
          <p:cNvSpPr/>
          <p:nvPr/>
        </p:nvSpPr>
        <p:spPr>
          <a:xfrm>
            <a:off x="10216331" y="5060880"/>
            <a:ext cx="2572991" cy="939801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01600" tIns="101600" rIns="101600" bIns="101600" anchor="ctr">
            <a:spAutoFit/>
          </a:bodyPr>
          <a:lstStyle/>
          <a:p>
            <a:pPr lvl="0">
              <a:defRPr sz="1800"/>
            </a:pPr>
            <a:r>
              <a:rPr sz="2400"/>
              <a:t>runtime functions,</a:t>
            </a:r>
          </a:p>
          <a:p>
            <a:pPr lvl="0">
              <a:defRPr sz="1800"/>
            </a:pPr>
            <a:r>
              <a:rPr sz="2400"/>
              <a:t>env variables</a:t>
            </a:r>
          </a:p>
        </p:txBody>
      </p:sp>
      <p:sp>
        <p:nvSpPr>
          <p:cNvPr id="177" name="Shape 177"/>
          <p:cNvSpPr/>
          <p:nvPr/>
        </p:nvSpPr>
        <p:spPr>
          <a:xfrm>
            <a:off x="228976" y="6954960"/>
            <a:ext cx="2306836" cy="1562101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lvl="0">
              <a:defRPr sz="1800"/>
            </a:pPr>
            <a:r>
              <a:t>governs flow of control in the program</a:t>
            </a:r>
          </a:p>
          <a:p>
            <a:pPr lvl="0">
              <a:defRPr sz="1800"/>
            </a:pPr>
            <a:endParaRPr/>
          </a:p>
          <a:p>
            <a:pPr lvl="0">
              <a:defRPr sz="1800"/>
            </a:pPr>
            <a:r>
              <a:rPr>
                <a:solidFill>
                  <a:srgbClr val="0433FF"/>
                </a:solidFill>
              </a:rPr>
              <a:t>parallel</a:t>
            </a:r>
            <a:r>
              <a:t> directive</a:t>
            </a:r>
          </a:p>
        </p:txBody>
      </p:sp>
      <p:sp>
        <p:nvSpPr>
          <p:cNvPr id="178" name="Shape 178"/>
          <p:cNvSpPr/>
          <p:nvPr/>
        </p:nvSpPr>
        <p:spPr>
          <a:xfrm>
            <a:off x="2820011" y="7088310"/>
            <a:ext cx="2306837" cy="1828801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lvl="0">
              <a:defRPr sz="1800"/>
            </a:pPr>
            <a:r>
              <a:t>distributes work among threads</a:t>
            </a:r>
          </a:p>
          <a:p>
            <a:pPr lvl="0">
              <a:defRPr sz="1800"/>
            </a:pPr>
            <a:endParaRPr/>
          </a:p>
          <a:p>
            <a:pPr lvl="0">
              <a:defRPr sz="1800"/>
            </a:pPr>
            <a:r>
              <a:rPr>
                <a:solidFill>
                  <a:srgbClr val="0433FF"/>
                </a:solidFill>
              </a:rPr>
              <a:t>do/parallel do</a:t>
            </a:r>
          </a:p>
          <a:p>
            <a:pPr lvl="0">
              <a:defRPr sz="1800"/>
            </a:pPr>
            <a:r>
              <a:t>and</a:t>
            </a:r>
          </a:p>
          <a:p>
            <a:pPr lvl="0">
              <a:defRPr sz="1800"/>
            </a:pPr>
            <a:r>
              <a:rPr>
                <a:solidFill>
                  <a:srgbClr val="0433FF"/>
                </a:solidFill>
              </a:rPr>
              <a:t>section directives</a:t>
            </a:r>
          </a:p>
        </p:txBody>
      </p:sp>
      <p:sp>
        <p:nvSpPr>
          <p:cNvPr id="179" name="Shape 179"/>
          <p:cNvSpPr/>
          <p:nvPr/>
        </p:nvSpPr>
        <p:spPr>
          <a:xfrm>
            <a:off x="5445412" y="7088310"/>
            <a:ext cx="1946420" cy="1562101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lvl="0">
              <a:defRPr sz="1800"/>
            </a:pPr>
            <a:r>
              <a:t>scopes</a:t>
            </a:r>
          </a:p>
          <a:p>
            <a:pPr lvl="0">
              <a:defRPr sz="1800"/>
            </a:pPr>
            <a:r>
              <a:t>variables</a:t>
            </a:r>
          </a:p>
          <a:p>
            <a:pPr lvl="0">
              <a:defRPr sz="1800"/>
            </a:pPr>
            <a:endParaRPr/>
          </a:p>
          <a:p>
            <a:pPr lvl="0">
              <a:defRPr sz="1800"/>
            </a:pPr>
            <a:r>
              <a:rPr>
                <a:solidFill>
                  <a:srgbClr val="0433FF"/>
                </a:solidFill>
              </a:rPr>
              <a:t>shared</a:t>
            </a:r>
            <a:r>
              <a:t> and </a:t>
            </a:r>
            <a:r>
              <a:rPr>
                <a:solidFill>
                  <a:srgbClr val="0433FF"/>
                </a:solidFill>
              </a:rPr>
              <a:t>private</a:t>
            </a:r>
            <a:r>
              <a:t> clauses</a:t>
            </a:r>
          </a:p>
        </p:txBody>
      </p:sp>
      <p:sp>
        <p:nvSpPr>
          <p:cNvPr id="180" name="Shape 180"/>
          <p:cNvSpPr/>
          <p:nvPr/>
        </p:nvSpPr>
        <p:spPr>
          <a:xfrm>
            <a:off x="7794045" y="7088310"/>
            <a:ext cx="2105175" cy="1562101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lvl="0">
              <a:defRPr sz="1800"/>
            </a:pPr>
            <a:r>
              <a:t>coordinates thread execution</a:t>
            </a:r>
          </a:p>
          <a:p>
            <a:pPr lvl="0">
              <a:defRPr sz="1800"/>
            </a:pPr>
            <a:endParaRPr/>
          </a:p>
          <a:p>
            <a:pPr lvl="0">
              <a:defRPr sz="1800"/>
            </a:pPr>
            <a:r>
              <a:rPr>
                <a:solidFill>
                  <a:srgbClr val="0433FF"/>
                </a:solidFill>
              </a:rPr>
              <a:t>critical</a:t>
            </a:r>
            <a:r>
              <a:t>, </a:t>
            </a:r>
            <a:r>
              <a:rPr>
                <a:solidFill>
                  <a:srgbClr val="0433FF"/>
                </a:solidFill>
              </a:rPr>
              <a:t>atomic</a:t>
            </a:r>
            <a:r>
              <a:t> and </a:t>
            </a:r>
            <a:r>
              <a:rPr>
                <a:solidFill>
                  <a:srgbClr val="0433FF"/>
                </a:solidFill>
              </a:rPr>
              <a:t>barrier</a:t>
            </a:r>
            <a:r>
              <a:t> directives</a:t>
            </a:r>
          </a:p>
        </p:txBody>
      </p:sp>
      <p:sp>
        <p:nvSpPr>
          <p:cNvPr id="181" name="Shape 181"/>
          <p:cNvSpPr/>
          <p:nvPr/>
        </p:nvSpPr>
        <p:spPr>
          <a:xfrm>
            <a:off x="10199009" y="7088310"/>
            <a:ext cx="2607634" cy="2095501"/>
          </a:xfrm>
          <a:prstGeom prst="rect">
            <a:avLst/>
          </a:prstGeom>
          <a:ln w="25400">
            <a:solidFill>
              <a:srgbClr val="FF93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1600" tIns="101600" rIns="101600" bIns="101600" anchor="ctr">
            <a:spAutoFit/>
          </a:bodyPr>
          <a:lstStyle/>
          <a:p>
            <a:pPr lvl="0">
              <a:defRPr sz="1800"/>
            </a:pPr>
            <a:r>
              <a:t>runtime environment</a:t>
            </a:r>
          </a:p>
          <a:p>
            <a:pPr lvl="0">
              <a:defRPr sz="1800"/>
            </a:pPr>
            <a:endParaRPr/>
          </a:p>
          <a:p>
            <a:pPr lvl="0">
              <a:defRPr sz="1800"/>
            </a:pPr>
            <a:r>
              <a:rPr>
                <a:solidFill>
                  <a:srgbClr val="0433FF"/>
                </a:solidFill>
              </a:rPr>
              <a:t>omp_set_num_threads()</a:t>
            </a:r>
          </a:p>
          <a:p>
            <a:pPr lvl="0">
              <a:defRPr sz="1800"/>
            </a:pPr>
            <a:r>
              <a:rPr>
                <a:solidFill>
                  <a:srgbClr val="0433FF"/>
                </a:solidFill>
              </a:rPr>
              <a:t>omp_get_thread_num()</a:t>
            </a:r>
          </a:p>
          <a:p>
            <a:pPr lvl="0">
              <a:defRPr sz="1800"/>
            </a:pPr>
            <a:endParaRPr>
              <a:solidFill>
                <a:srgbClr val="0433FF"/>
              </a:solidFill>
            </a:endParaRPr>
          </a:p>
          <a:p>
            <a:pPr lvl="0">
              <a:defRPr sz="1800"/>
            </a:pPr>
            <a:r>
              <a:rPr>
                <a:solidFill>
                  <a:srgbClr val="0433FF"/>
                </a:solidFill>
              </a:rPr>
              <a:t>OMP_NUM_THREADS</a:t>
            </a:r>
          </a:p>
          <a:p>
            <a:pPr lvl="0">
              <a:defRPr sz="1800"/>
            </a:pPr>
            <a:r>
              <a:rPr>
                <a:solidFill>
                  <a:srgbClr val="0433FF"/>
                </a:solidFill>
              </a:rPr>
              <a:t>OMP_SCHEDULE</a:t>
            </a:r>
          </a:p>
        </p:txBody>
      </p:sp>
      <p:sp>
        <p:nvSpPr>
          <p:cNvPr id="182" name="Shape 182"/>
          <p:cNvSpPr/>
          <p:nvPr/>
        </p:nvSpPr>
        <p:spPr>
          <a:xfrm flipV="1">
            <a:off x="6326037" y="3768976"/>
            <a:ext cx="1" cy="1282701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395734" y="4326001"/>
            <a:ext cx="10045776" cy="1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 flipV="1">
            <a:off x="1382393" y="4302376"/>
            <a:ext cx="1" cy="749301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V="1">
            <a:off x="3973429" y="4301594"/>
            <a:ext cx="1" cy="749301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flipV="1">
            <a:off x="8849634" y="4306091"/>
            <a:ext cx="1" cy="749301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 flipV="1">
            <a:off x="11449600" y="4301594"/>
            <a:ext cx="1" cy="749301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 flipV="1">
            <a:off x="1382394" y="5990690"/>
            <a:ext cx="1" cy="965201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 flipV="1">
            <a:off x="3973429" y="5604553"/>
            <a:ext cx="1" cy="1498886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 flipV="1">
            <a:off x="6365956" y="6008670"/>
            <a:ext cx="1" cy="107165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 flipV="1">
            <a:off x="8851115" y="5604552"/>
            <a:ext cx="1" cy="1498887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 flipV="1">
            <a:off x="11449600" y="6018230"/>
            <a:ext cx="1" cy="1052532"/>
          </a:xfrm>
          <a:prstGeom prst="line">
            <a:avLst/>
          </a:prstGeom>
          <a:ln w="25400">
            <a:solidFill>
              <a:srgbClr val="FF93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596900" y="-254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195" name="Shape 195"/>
          <p:cNvSpPr/>
          <p:nvPr/>
        </p:nvSpPr>
        <p:spPr>
          <a:xfrm>
            <a:off x="512260" y="1435100"/>
            <a:ext cx="831845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4200"/>
              <a:t>General form of an OpenMP directive</a:t>
            </a:r>
          </a:p>
        </p:txBody>
      </p:sp>
      <p:sp>
        <p:nvSpPr>
          <p:cNvPr id="196" name="Shape 196"/>
          <p:cNvSpPr/>
          <p:nvPr/>
        </p:nvSpPr>
        <p:spPr>
          <a:xfrm>
            <a:off x="609600" y="2959100"/>
            <a:ext cx="11760200" cy="431800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spcBef>
                <a:spcPts val="800"/>
              </a:spcBef>
              <a:defRPr sz="1800"/>
            </a:pPr>
            <a:r>
              <a:rPr sz="2400">
                <a:latin typeface="Consolas"/>
                <a:ea typeface="Consolas"/>
                <a:cs typeface="Consolas"/>
                <a:sym typeface="Consolas"/>
              </a:rPr>
              <a:t>#pragma omp </a:t>
            </a:r>
            <a:r>
              <a:rPr sz="2400" i="1">
                <a:latin typeface="Consolas"/>
                <a:ea typeface="Consolas"/>
                <a:cs typeface="Consolas"/>
                <a:sym typeface="Consolas"/>
              </a:rPr>
              <a:t>directive-name</a:t>
            </a:r>
            <a:r>
              <a:rPr sz="24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sz="2400" i="1">
                <a:latin typeface="Consolas"/>
                <a:ea typeface="Consolas"/>
                <a:cs typeface="Consolas"/>
                <a:sym typeface="Consolas"/>
              </a:rPr>
              <a:t>[clause[[,] clause]...] new-line</a:t>
            </a:r>
          </a:p>
        </p:txBody>
      </p:sp>
      <p:sp>
        <p:nvSpPr>
          <p:cNvPr id="197" name="Shape 197"/>
          <p:cNvSpPr/>
          <p:nvPr/>
        </p:nvSpPr>
        <p:spPr>
          <a:xfrm>
            <a:off x="609600" y="5486400"/>
            <a:ext cx="11760200" cy="1346200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spcBef>
                <a:spcPts val="800"/>
              </a:spcBef>
              <a:defRPr sz="1800"/>
            </a:pPr>
            <a:r>
              <a:rPr sz="2400">
                <a:latin typeface="Consolas"/>
                <a:ea typeface="Consolas"/>
                <a:cs typeface="Consolas"/>
                <a:sym typeface="Consolas"/>
              </a:rPr>
              <a:t>!$omp directive-name </a:t>
            </a:r>
            <a:r>
              <a:rPr sz="2400" i="1">
                <a:latin typeface="Consolas"/>
                <a:ea typeface="Consolas"/>
                <a:cs typeface="Consolas"/>
                <a:sym typeface="Consolas"/>
              </a:rPr>
              <a:t>[clause[[,] clause]...] new-line</a:t>
            </a:r>
          </a:p>
          <a:p>
            <a:pPr lvl="2" indent="0" algn="l">
              <a:spcBef>
                <a:spcPts val="800"/>
              </a:spcBef>
              <a:defRPr sz="1800"/>
            </a:pPr>
            <a:r>
              <a:rPr sz="2400">
                <a:latin typeface="Consolas"/>
                <a:ea typeface="Consolas"/>
                <a:cs typeface="Consolas"/>
                <a:sym typeface="Consolas"/>
              </a:rPr>
              <a:t>c$omp directive-name </a:t>
            </a:r>
            <a:r>
              <a:rPr sz="2400" i="1">
                <a:latin typeface="Consolas"/>
                <a:ea typeface="Consolas"/>
                <a:cs typeface="Consolas"/>
                <a:sym typeface="Consolas"/>
              </a:rPr>
              <a:t>[clause[[,] clause]...] new-line</a:t>
            </a:r>
          </a:p>
          <a:p>
            <a:pPr lvl="2" indent="0" algn="l">
              <a:spcBef>
                <a:spcPts val="800"/>
              </a:spcBef>
              <a:defRPr sz="1800"/>
            </a:pPr>
            <a:r>
              <a:rPr sz="2400">
                <a:latin typeface="Consolas"/>
                <a:ea typeface="Consolas"/>
                <a:cs typeface="Consolas"/>
                <a:sym typeface="Consolas"/>
              </a:rPr>
              <a:t>*$omp directive-name </a:t>
            </a:r>
            <a:r>
              <a:rPr sz="2400" i="1">
                <a:latin typeface="Consolas"/>
                <a:ea typeface="Consolas"/>
                <a:cs typeface="Consolas"/>
                <a:sym typeface="Consolas"/>
              </a:rPr>
              <a:t>[clause[[,] clause]...] new-line</a:t>
            </a:r>
          </a:p>
        </p:txBody>
      </p:sp>
      <p:sp>
        <p:nvSpPr>
          <p:cNvPr id="198" name="Shape 198"/>
          <p:cNvSpPr/>
          <p:nvPr/>
        </p:nvSpPr>
        <p:spPr>
          <a:xfrm>
            <a:off x="622765" y="2311400"/>
            <a:ext cx="273181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C/C++ syntax</a:t>
            </a:r>
          </a:p>
        </p:txBody>
      </p:sp>
      <p:sp>
        <p:nvSpPr>
          <p:cNvPr id="199" name="Shape 199"/>
          <p:cNvSpPr/>
          <p:nvPr/>
        </p:nvSpPr>
        <p:spPr>
          <a:xfrm>
            <a:off x="624433" y="4851400"/>
            <a:ext cx="2829149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Fortran syntax</a:t>
            </a:r>
          </a:p>
        </p:txBody>
      </p:sp>
      <p:sp>
        <p:nvSpPr>
          <p:cNvPr id="200" name="Shape 200"/>
          <p:cNvSpPr/>
          <p:nvPr/>
        </p:nvSpPr>
        <p:spPr>
          <a:xfrm>
            <a:off x="2320757" y="3573230"/>
            <a:ext cx="807343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i="1"/>
            </a:lvl1pPr>
          </a:lstStyle>
          <a:p>
            <a:pPr lvl="0">
              <a:defRPr sz="1800" i="0"/>
            </a:pPr>
            <a:r>
              <a:rPr sz="3200" i="1"/>
              <a:t>Note: In C/C++ directives are case sensitive!</a:t>
            </a:r>
          </a:p>
        </p:txBody>
      </p:sp>
      <p:sp>
        <p:nvSpPr>
          <p:cNvPr id="201" name="Shape 201"/>
          <p:cNvSpPr/>
          <p:nvPr/>
        </p:nvSpPr>
        <p:spPr>
          <a:xfrm>
            <a:off x="709835" y="6968055"/>
            <a:ext cx="11582401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890364" indent="-889000" algn="l">
              <a:defRPr sz="3200" i="1"/>
            </a:lvl1pPr>
          </a:lstStyle>
          <a:p>
            <a:pPr lvl="0">
              <a:defRPr sz="1800" i="0"/>
            </a:pPr>
            <a:r>
              <a:rPr sz="3200" i="1"/>
              <a:t>Note: In Fortran all directives must begin with a directive sentinel. In fixed-source format Fortran there are three choices, but, the sentinel must start in column one. In free-source format only the first sentinel is supported.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12</a:t>
            </a:fld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22177" y="520700"/>
            <a:ext cx="506686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OpenMP Directive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596900" y="-508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206" name="Shape 206"/>
          <p:cNvSpPr/>
          <p:nvPr/>
        </p:nvSpPr>
        <p:spPr>
          <a:xfrm>
            <a:off x="476250" y="1650003"/>
            <a:ext cx="1253490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 algn="l">
              <a:spcBef>
                <a:spcPts val="800"/>
              </a:spcBef>
              <a:defRPr sz="1800"/>
            </a:pPr>
            <a:r>
              <a:rPr sz="3800"/>
              <a:t>This construct is used to specify the code that should be executed in parallel. The code </a:t>
            </a:r>
            <a:r>
              <a:rPr sz="3800">
                <a:latin typeface="Gill Sans SemiBold"/>
                <a:ea typeface="Gill Sans SemiBold"/>
                <a:cs typeface="Gill Sans SemiBold"/>
                <a:sym typeface="Gill Sans SemiBold"/>
              </a:rPr>
              <a:t>not</a:t>
            </a:r>
            <a:r>
              <a:rPr sz="3800"/>
              <a:t> enclosed by a parallel construct will </a:t>
            </a:r>
            <a:r>
              <a:rPr sz="3800" u="sng">
                <a:latin typeface="Gill Sans SemiBold"/>
                <a:ea typeface="Gill Sans SemiBold"/>
                <a:cs typeface="Gill Sans SemiBold"/>
                <a:sym typeface="Gill Sans SemiBold"/>
              </a:rPr>
              <a:t>be</a:t>
            </a:r>
            <a:r>
              <a:rPr sz="3800"/>
              <a:t> executed in serial!</a:t>
            </a:r>
          </a:p>
        </p:txBody>
      </p:sp>
      <p:sp>
        <p:nvSpPr>
          <p:cNvPr id="207" name="Shape 207"/>
          <p:cNvSpPr/>
          <p:nvPr/>
        </p:nvSpPr>
        <p:spPr>
          <a:xfrm>
            <a:off x="609600" y="4397162"/>
            <a:ext cx="11760200" cy="18034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spcBef>
                <a:spcPts val="800"/>
              </a:spcBef>
              <a:defRPr sz="1800"/>
            </a:pPr>
            <a:r>
              <a:rPr sz="2400">
                <a:latin typeface="Consolas"/>
                <a:ea typeface="Consolas"/>
                <a:cs typeface="Consolas"/>
                <a:sym typeface="Consolas"/>
              </a:rPr>
              <a:t>#pragma omp parallel </a:t>
            </a:r>
            <a:r>
              <a:rPr sz="2400" i="1">
                <a:latin typeface="Consolas"/>
                <a:ea typeface="Consolas"/>
                <a:cs typeface="Consolas"/>
                <a:sym typeface="Consolas"/>
              </a:rPr>
              <a:t>[clause[[,] clause]...]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spcBef>
                <a:spcPts val="800"/>
              </a:spcBef>
              <a:defRPr sz="1800"/>
            </a:pPr>
            <a:r>
              <a:rPr sz="2400"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lvl="2" indent="0" algn="l">
              <a:spcBef>
                <a:spcPts val="800"/>
              </a:spcBef>
              <a:defRPr sz="1800"/>
            </a:pPr>
            <a:r>
              <a:rPr sz="2400">
                <a:latin typeface="Consolas"/>
                <a:ea typeface="Consolas"/>
                <a:cs typeface="Consolas"/>
                <a:sym typeface="Consolas"/>
              </a:rPr>
              <a:t>   /* parallel section */</a:t>
            </a:r>
          </a:p>
          <a:p>
            <a:pPr lvl="2" indent="0" algn="l">
              <a:spcBef>
                <a:spcPts val="800"/>
              </a:spcBef>
              <a:defRPr sz="1800"/>
            </a:pPr>
            <a:r>
              <a:rPr sz="24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208" name="Shape 208"/>
          <p:cNvSpPr/>
          <p:nvPr/>
        </p:nvSpPr>
        <p:spPr>
          <a:xfrm>
            <a:off x="609600" y="7428252"/>
            <a:ext cx="11760200" cy="13462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spcBef>
                <a:spcPts val="800"/>
              </a:spcBef>
              <a:defRPr sz="1800"/>
            </a:pPr>
            <a:r>
              <a:rPr sz="2400">
                <a:latin typeface="Consolas"/>
                <a:ea typeface="Consolas"/>
                <a:cs typeface="Consolas"/>
                <a:sym typeface="Consolas"/>
              </a:rPr>
              <a:t>!$omp parallel </a:t>
            </a:r>
            <a:r>
              <a:rPr sz="2400" i="1">
                <a:latin typeface="Consolas"/>
                <a:ea typeface="Consolas"/>
                <a:cs typeface="Consolas"/>
                <a:sym typeface="Consolas"/>
              </a:rPr>
              <a:t>[clause[[,] clause]...]</a:t>
            </a:r>
          </a:p>
          <a:p>
            <a:pPr lvl="2" indent="0" algn="l">
              <a:spcBef>
                <a:spcPts val="800"/>
              </a:spcBef>
              <a:defRPr sz="1800"/>
            </a:pPr>
            <a:r>
              <a:rPr sz="2400">
                <a:latin typeface="Consolas"/>
                <a:ea typeface="Consolas"/>
                <a:cs typeface="Consolas"/>
                <a:sym typeface="Consolas"/>
              </a:rPr>
              <a:t>   /* parallel section */</a:t>
            </a:r>
          </a:p>
          <a:p>
            <a:pPr lvl="2" indent="0" algn="l">
              <a:spcBef>
                <a:spcPts val="800"/>
              </a:spcBef>
              <a:defRPr sz="1800"/>
            </a:pPr>
            <a:r>
              <a:rPr sz="2400">
                <a:latin typeface="Consolas"/>
                <a:ea typeface="Consolas"/>
                <a:cs typeface="Consolas"/>
                <a:sym typeface="Consolas"/>
              </a:rPr>
              <a:t>!$omp end parallel</a:t>
            </a:r>
          </a:p>
        </p:txBody>
      </p:sp>
      <p:sp>
        <p:nvSpPr>
          <p:cNvPr id="209" name="Shape 209"/>
          <p:cNvSpPr/>
          <p:nvPr/>
        </p:nvSpPr>
        <p:spPr>
          <a:xfrm>
            <a:off x="596152" y="3801475"/>
            <a:ext cx="273181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C/C++ syntax</a:t>
            </a:r>
          </a:p>
        </p:txBody>
      </p:sp>
      <p:sp>
        <p:nvSpPr>
          <p:cNvPr id="210" name="Shape 210"/>
          <p:cNvSpPr/>
          <p:nvPr/>
        </p:nvSpPr>
        <p:spPr>
          <a:xfrm>
            <a:off x="597820" y="6819865"/>
            <a:ext cx="282914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Fortran syntax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13</a:t>
            </a:fld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22177" y="520700"/>
            <a:ext cx="506686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Parallel construct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596900" y="-127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215" name="Shape 215"/>
          <p:cNvSpPr/>
          <p:nvPr/>
        </p:nvSpPr>
        <p:spPr>
          <a:xfrm>
            <a:off x="31507" y="2295074"/>
            <a:ext cx="3784202" cy="21463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#include &lt;stdio.h&gt;</a:t>
            </a:r>
          </a:p>
          <a:p>
            <a:pPr lvl="2" indent="0" algn="l">
              <a:defRPr sz="1800"/>
            </a:pPr>
            <a:endParaRPr sz="1600">
              <a:latin typeface="Anonymous"/>
              <a:ea typeface="Anonymous"/>
              <a:cs typeface="Anonymous"/>
              <a:sym typeface="Anonymous"/>
            </a:endParaRP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int main()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{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printf("Hello World!\n");</a:t>
            </a:r>
          </a:p>
          <a:p>
            <a:pPr lvl="2" indent="0" algn="l">
              <a:defRPr sz="1800"/>
            </a:pPr>
            <a:endParaRPr sz="1600">
              <a:latin typeface="Anonymous"/>
              <a:ea typeface="Anonymous"/>
              <a:cs typeface="Anonymous"/>
              <a:sym typeface="Anonymous"/>
            </a:endParaRP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return 0;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}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14</a:t>
            </a:fld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3883471" y="2295074"/>
            <a:ext cx="4186236" cy="31623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#include &lt;omp.h&gt;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#include &lt;stdio.h&gt;</a:t>
            </a:r>
          </a:p>
          <a:p>
            <a:pPr lvl="2" indent="0" algn="l">
              <a:defRPr sz="1800"/>
            </a:pPr>
            <a:endParaRPr sz="1600">
              <a:latin typeface="Anonymous"/>
              <a:ea typeface="Anonymous"/>
              <a:cs typeface="Anonymous"/>
              <a:sym typeface="Anonymous"/>
            </a:endParaRP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int main()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{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#pragma omp parallel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{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   printf("Hello World!\n");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}</a:t>
            </a:r>
          </a:p>
          <a:p>
            <a:pPr lvl="2" indent="0" algn="l">
              <a:defRPr sz="1800"/>
            </a:pPr>
            <a:endParaRPr sz="1600">
              <a:latin typeface="Anonymous"/>
              <a:ea typeface="Anonymous"/>
              <a:cs typeface="Anonymous"/>
              <a:sym typeface="Anonymous"/>
            </a:endParaRP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return 0;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}</a:t>
            </a:r>
          </a:p>
        </p:txBody>
      </p:sp>
      <p:sp>
        <p:nvSpPr>
          <p:cNvPr id="218" name="Shape 218"/>
          <p:cNvSpPr/>
          <p:nvPr/>
        </p:nvSpPr>
        <p:spPr>
          <a:xfrm>
            <a:off x="8134991" y="2295074"/>
            <a:ext cx="4830480" cy="31623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#include &lt;omp.h&gt;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#include &lt;iostream&gt;</a:t>
            </a:r>
          </a:p>
          <a:p>
            <a:pPr lvl="2" indent="0" algn="l">
              <a:defRPr sz="1800"/>
            </a:pPr>
            <a:endParaRPr sz="1600">
              <a:latin typeface="Anonymous"/>
              <a:ea typeface="Anonymous"/>
              <a:cs typeface="Anonymous"/>
              <a:sym typeface="Anonymous"/>
            </a:endParaRP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int main()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{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#pragma omp parallel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{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  std::cout &lt;&lt; "Hello World!\n";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}</a:t>
            </a:r>
          </a:p>
          <a:p>
            <a:pPr lvl="2" indent="0" algn="l">
              <a:defRPr sz="1800"/>
            </a:pPr>
            <a:endParaRPr sz="1600">
              <a:latin typeface="Anonymous"/>
              <a:ea typeface="Anonymous"/>
              <a:cs typeface="Anonymous"/>
              <a:sym typeface="Anonymous"/>
            </a:endParaRP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return 0;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}</a:t>
            </a:r>
          </a:p>
        </p:txBody>
      </p:sp>
      <p:sp>
        <p:nvSpPr>
          <p:cNvPr id="219" name="Shape 219"/>
          <p:cNvSpPr/>
          <p:nvPr/>
        </p:nvSpPr>
        <p:spPr>
          <a:xfrm>
            <a:off x="1310320" y="6738493"/>
            <a:ext cx="4064001" cy="16383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C***************************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    PROGRAM HELLO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!$OMP PARALLEL 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    PRINT *, 'Hello World!'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!$OMP END PARALLEL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    END</a:t>
            </a:r>
          </a:p>
        </p:txBody>
      </p:sp>
      <p:sp>
        <p:nvSpPr>
          <p:cNvPr id="220" name="Shape 220"/>
          <p:cNvSpPr/>
          <p:nvPr/>
        </p:nvSpPr>
        <p:spPr>
          <a:xfrm>
            <a:off x="6842995" y="6738493"/>
            <a:ext cx="4955063" cy="21463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!**********************************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program main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implicit none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!$omp parallel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write ( *, * ) '  Hello, world!'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!$omp end parallel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  stop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end</a:t>
            </a:r>
          </a:p>
        </p:txBody>
      </p:sp>
      <p:sp>
        <p:nvSpPr>
          <p:cNvPr id="221" name="Shape 221"/>
          <p:cNvSpPr/>
          <p:nvPr/>
        </p:nvSpPr>
        <p:spPr>
          <a:xfrm>
            <a:off x="2400139" y="6242396"/>
            <a:ext cx="188436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Fortran 77</a:t>
            </a:r>
          </a:p>
        </p:txBody>
      </p:sp>
      <p:sp>
        <p:nvSpPr>
          <p:cNvPr id="222" name="Shape 222"/>
          <p:cNvSpPr/>
          <p:nvPr/>
        </p:nvSpPr>
        <p:spPr>
          <a:xfrm>
            <a:off x="8379618" y="6242396"/>
            <a:ext cx="188436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Fortran 90</a:t>
            </a:r>
          </a:p>
        </p:txBody>
      </p:sp>
      <p:sp>
        <p:nvSpPr>
          <p:cNvPr id="223" name="Shape 223"/>
          <p:cNvSpPr/>
          <p:nvPr/>
        </p:nvSpPr>
        <p:spPr>
          <a:xfrm>
            <a:off x="10111882" y="1812539"/>
            <a:ext cx="87669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C++</a:t>
            </a:r>
          </a:p>
        </p:txBody>
      </p:sp>
      <p:sp>
        <p:nvSpPr>
          <p:cNvPr id="224" name="Shape 224"/>
          <p:cNvSpPr/>
          <p:nvPr/>
        </p:nvSpPr>
        <p:spPr>
          <a:xfrm>
            <a:off x="5775571" y="1812539"/>
            <a:ext cx="40203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</a:t>
            </a:r>
          </a:p>
        </p:txBody>
      </p:sp>
      <p:sp>
        <p:nvSpPr>
          <p:cNvPr id="225" name="Shape 225"/>
          <p:cNvSpPr/>
          <p:nvPr/>
        </p:nvSpPr>
        <p:spPr>
          <a:xfrm>
            <a:off x="1143694" y="1812539"/>
            <a:ext cx="140831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Serial C</a:t>
            </a:r>
          </a:p>
        </p:txBody>
      </p:sp>
      <p:sp>
        <p:nvSpPr>
          <p:cNvPr id="226" name="Shape 226"/>
          <p:cNvSpPr/>
          <p:nvPr/>
        </p:nvSpPr>
        <p:spPr>
          <a:xfrm>
            <a:off x="22177" y="520700"/>
            <a:ext cx="645686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Basic Hello World Example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596900" y="-127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229" name="Shape 229"/>
          <p:cNvSpPr/>
          <p:nvPr/>
        </p:nvSpPr>
        <p:spPr>
          <a:xfrm>
            <a:off x="180867" y="2480518"/>
            <a:ext cx="3333966" cy="13843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gcc -fopenmp -o hello hello.c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./hello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Hello World!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Hello World!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15</a:t>
            </a:fld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3933664" y="3669122"/>
            <a:ext cx="4829813" cy="11303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cc -mp=allcores -o hello hello.c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./hello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Hello World!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Hello World!</a:t>
            </a:r>
          </a:p>
        </p:txBody>
      </p:sp>
      <p:sp>
        <p:nvSpPr>
          <p:cNvPr id="232" name="Shape 232"/>
          <p:cNvSpPr/>
          <p:nvPr/>
        </p:nvSpPr>
        <p:spPr>
          <a:xfrm>
            <a:off x="226200" y="6116863"/>
            <a:ext cx="11262259" cy="16383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icc -openmp -o hello hello.c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./hello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OMP: Warning #72: KMP_AFFINITY: affinity only supported for Intel(R) processors.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OMP: Warning #71: KMP_AFFINITY: affinity not supported, using "disabled".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Hello World!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Hello World!</a:t>
            </a:r>
          </a:p>
        </p:txBody>
      </p:sp>
      <p:sp>
        <p:nvSpPr>
          <p:cNvPr id="233" name="Shape 233"/>
          <p:cNvSpPr/>
          <p:nvPr/>
        </p:nvSpPr>
        <p:spPr>
          <a:xfrm>
            <a:off x="9182307" y="2487480"/>
            <a:ext cx="3758075" cy="8763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craycc -o hello hello.c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./hello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Hello World!</a:t>
            </a:r>
          </a:p>
        </p:txBody>
      </p:sp>
      <p:sp>
        <p:nvSpPr>
          <p:cNvPr id="234" name="Shape 234"/>
          <p:cNvSpPr/>
          <p:nvPr/>
        </p:nvSpPr>
        <p:spPr>
          <a:xfrm>
            <a:off x="10551923" y="1799233"/>
            <a:ext cx="89297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CCE</a:t>
            </a:r>
          </a:p>
        </p:txBody>
      </p:sp>
      <p:sp>
        <p:nvSpPr>
          <p:cNvPr id="235" name="Shape 235"/>
          <p:cNvSpPr/>
          <p:nvPr/>
        </p:nvSpPr>
        <p:spPr>
          <a:xfrm>
            <a:off x="1428749" y="5532994"/>
            <a:ext cx="8382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Intel</a:t>
            </a:r>
          </a:p>
        </p:txBody>
      </p:sp>
      <p:sp>
        <p:nvSpPr>
          <p:cNvPr id="236" name="Shape 236"/>
          <p:cNvSpPr/>
          <p:nvPr/>
        </p:nvSpPr>
        <p:spPr>
          <a:xfrm>
            <a:off x="5450751" y="1799233"/>
            <a:ext cx="7239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PGI</a:t>
            </a:r>
          </a:p>
        </p:txBody>
      </p:sp>
      <p:sp>
        <p:nvSpPr>
          <p:cNvPr id="237" name="Shape 237"/>
          <p:cNvSpPr/>
          <p:nvPr/>
        </p:nvSpPr>
        <p:spPr>
          <a:xfrm>
            <a:off x="1487125" y="1786432"/>
            <a:ext cx="102016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GNU</a:t>
            </a:r>
          </a:p>
        </p:txBody>
      </p:sp>
      <p:sp>
        <p:nvSpPr>
          <p:cNvPr id="238" name="Shape 238"/>
          <p:cNvSpPr/>
          <p:nvPr/>
        </p:nvSpPr>
        <p:spPr>
          <a:xfrm>
            <a:off x="22177" y="520700"/>
            <a:ext cx="6187823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How to Compile?</a:t>
            </a:r>
          </a:p>
        </p:txBody>
      </p:sp>
      <p:sp>
        <p:nvSpPr>
          <p:cNvPr id="239" name="Shape 239"/>
          <p:cNvSpPr/>
          <p:nvPr/>
        </p:nvSpPr>
        <p:spPr>
          <a:xfrm>
            <a:off x="3933664" y="2487480"/>
            <a:ext cx="3758075" cy="8763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cc -mp -o hello hello.c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./hello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Hello World!</a:t>
            </a:r>
          </a:p>
        </p:txBody>
      </p:sp>
      <p:sp>
        <p:nvSpPr>
          <p:cNvPr id="240" name="Shape 240"/>
          <p:cNvSpPr/>
          <p:nvPr/>
        </p:nvSpPr>
        <p:spPr>
          <a:xfrm>
            <a:off x="226200" y="7959565"/>
            <a:ext cx="4348122" cy="11303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export KMP_AFFINITY=disabled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./hello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Hello World!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Hello World!</a:t>
            </a:r>
          </a:p>
        </p:txBody>
      </p:sp>
      <p:sp>
        <p:nvSpPr>
          <p:cNvPr id="241" name="Shape 241"/>
          <p:cNvSpPr/>
          <p:nvPr/>
        </p:nvSpPr>
        <p:spPr>
          <a:xfrm>
            <a:off x="4865282" y="7976506"/>
            <a:ext cx="6605985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The Intel® runtime library has the ability to bind OpenMP threads to physical processing units. The interface is controlled using the KMP_AFFINITY environment variable. This thread affinity interface is supported only for genuine Intel® processors. </a:t>
            </a:r>
          </a:p>
        </p:txBody>
      </p:sp>
      <p:sp>
        <p:nvSpPr>
          <p:cNvPr id="242" name="Shape 242"/>
          <p:cNvSpPr/>
          <p:nvPr/>
        </p:nvSpPr>
        <p:spPr>
          <a:xfrm>
            <a:off x="9182307" y="3474957"/>
            <a:ext cx="3758075" cy="13843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export OMP_NUM_THREADS=2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craycc -o hello hello.c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$ ./hello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Hello World!</a:t>
            </a:r>
          </a:p>
          <a:p>
            <a:pPr lvl="2" indent="0" algn="l">
              <a:defRPr sz="1800"/>
            </a:pPr>
            <a:r>
              <a:rPr sz="1600">
                <a:latin typeface="Anonymous"/>
                <a:ea typeface="Anonymous"/>
                <a:cs typeface="Anonymous"/>
                <a:sym typeface="Anonymous"/>
              </a:rPr>
              <a:t>Hello World!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596900" y="-127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245" name="Shape 245"/>
          <p:cNvSpPr/>
          <p:nvPr/>
        </p:nvSpPr>
        <p:spPr>
          <a:xfrm>
            <a:off x="214155" y="1544590"/>
            <a:ext cx="5868111" cy="3699074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600">
                <a:latin typeface="Consolas"/>
                <a:ea typeface="Consolas"/>
                <a:cs typeface="Consolas"/>
                <a:sym typeface="Consolas"/>
              </a:rPr>
              <a:t>#include &lt;stdio.h&gt;</a:t>
            </a:r>
          </a:p>
          <a:p>
            <a:pPr lvl="2" indent="0" algn="l">
              <a:defRPr sz="1800"/>
            </a:pPr>
            <a:r>
              <a:rPr sz="1600">
                <a:latin typeface="Consolas"/>
                <a:ea typeface="Consolas"/>
                <a:cs typeface="Consolas"/>
                <a:sym typeface="Consolas"/>
              </a:rPr>
              <a:t>#include &lt;omp.h&gt;</a:t>
            </a:r>
          </a:p>
          <a:p>
            <a:pPr lvl="2" indent="0" algn="l">
              <a:defRPr sz="1800"/>
            </a:pP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 sz="1600">
                <a:latin typeface="Consolas"/>
                <a:ea typeface="Consolas"/>
                <a:cs typeface="Consolas"/>
                <a:sym typeface="Consolas"/>
              </a:rPr>
              <a:t>int main (int argc, char *argv[]) {</a:t>
            </a:r>
          </a:p>
          <a:p>
            <a:pPr lvl="2" indent="0" algn="l">
              <a:defRPr sz="1800"/>
            </a:pPr>
            <a:r>
              <a:rPr sz="1600">
                <a:latin typeface="Consolas"/>
                <a:ea typeface="Consolas"/>
                <a:cs typeface="Consolas"/>
                <a:sym typeface="Consolas"/>
              </a:rPr>
              <a:t>  int tid;</a:t>
            </a:r>
          </a:p>
          <a:p>
            <a:pPr lvl="2" indent="0" algn="l">
              <a:defRPr sz="1800"/>
            </a:pPr>
            <a:r>
              <a:rPr sz="1600">
                <a:latin typeface="Consolas"/>
                <a:ea typeface="Consolas"/>
                <a:cs typeface="Consolas"/>
                <a:sym typeface="Consolas"/>
              </a:rPr>
              <a:t>  printf("Hello world from Master thread:\n");</a:t>
            </a:r>
          </a:p>
          <a:p>
            <a:pPr lvl="2" indent="0" algn="l">
              <a:defRPr sz="1800"/>
            </a:pPr>
            <a:r>
              <a:rPr sz="1600">
                <a:latin typeface="Consolas"/>
                <a:ea typeface="Consolas"/>
                <a:cs typeface="Consolas"/>
                <a:sym typeface="Consolas"/>
              </a:rPr>
              <a:t>  #pragma omp parallel private(tid)</a:t>
            </a:r>
          </a:p>
          <a:p>
            <a:pPr lvl="2" indent="0" algn="l">
              <a:defRPr sz="1800"/>
            </a:pPr>
            <a:r>
              <a:rPr sz="1600">
                <a:latin typeface="Consolas"/>
                <a:ea typeface="Consolas"/>
                <a:cs typeface="Consolas"/>
                <a:sym typeface="Consolas"/>
              </a:rPr>
              <a:t>  {</a:t>
            </a:r>
          </a:p>
          <a:p>
            <a:pPr lvl="2" indent="0" algn="l">
              <a:defRPr sz="1800"/>
            </a:pPr>
            <a:r>
              <a:rPr sz="1600">
                <a:latin typeface="Consolas"/>
                <a:ea typeface="Consolas"/>
                <a:cs typeface="Consolas"/>
                <a:sym typeface="Consolas"/>
              </a:rPr>
              <a:t>    tid = omp_get_thread_num();</a:t>
            </a:r>
          </a:p>
          <a:p>
            <a:pPr lvl="2" indent="0" algn="l">
              <a:defRPr sz="1800"/>
            </a:pPr>
            <a:r>
              <a:rPr sz="1600">
                <a:latin typeface="Consolas"/>
                <a:ea typeface="Consolas"/>
                <a:cs typeface="Consolas"/>
                <a:sym typeface="Consolas"/>
              </a:rPr>
              <a:t>    printf(“Hi there from thread: &lt;%d&gt;\n", tid);</a:t>
            </a:r>
          </a:p>
          <a:p>
            <a:pPr lvl="2" indent="0" algn="l">
              <a:defRPr sz="1800"/>
            </a:pPr>
            <a:r>
              <a:rPr sz="1600"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lvl="2" indent="0" algn="l">
              <a:defRPr sz="1800"/>
            </a:pPr>
            <a:r>
              <a:rPr sz="1600">
                <a:latin typeface="Consolas"/>
                <a:ea typeface="Consolas"/>
                <a:cs typeface="Consolas"/>
                <a:sym typeface="Consolas"/>
              </a:rPr>
              <a:t>  printf(“After parallel we are done!\n”);</a:t>
            </a:r>
          </a:p>
          <a:p>
            <a:pPr lvl="2" indent="0" algn="l">
              <a:defRPr sz="1800"/>
            </a:pP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 sz="1600">
                <a:latin typeface="Consolas"/>
                <a:ea typeface="Consolas"/>
                <a:cs typeface="Consolas"/>
                <a:sym typeface="Consolas"/>
              </a:rPr>
              <a:t>  return 0;</a:t>
            </a:r>
          </a:p>
          <a:p>
            <a:pPr lvl="2" indent="0" algn="l">
              <a:defRPr sz="1800"/>
            </a:pPr>
            <a:r>
              <a:rPr sz="16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16</a:t>
            </a:fld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22177" y="520700"/>
            <a:ext cx="625206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Setting number of threads</a:t>
            </a:r>
          </a:p>
        </p:txBody>
      </p:sp>
      <p:sp>
        <p:nvSpPr>
          <p:cNvPr id="248" name="Shape 248"/>
          <p:cNvSpPr/>
          <p:nvPr/>
        </p:nvSpPr>
        <p:spPr>
          <a:xfrm>
            <a:off x="6459032" y="1530324"/>
            <a:ext cx="6420587" cy="1612901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$ gcc -Wall -fopenmp -o hello_default hello_default.c 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$ ./hello_default 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Hello world from Master thread: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Hi there from thread: &lt;0&gt;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Hi there from thread: &lt;1&gt;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After parallel we are done!</a:t>
            </a:r>
          </a:p>
        </p:txBody>
      </p:sp>
      <p:sp>
        <p:nvSpPr>
          <p:cNvPr id="249" name="Shape 249"/>
          <p:cNvSpPr/>
          <p:nvPr/>
        </p:nvSpPr>
        <p:spPr>
          <a:xfrm>
            <a:off x="6459032" y="3678226"/>
            <a:ext cx="6420587" cy="2131061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$ export OMP_NUM_THREADS=4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$ ./hello_default 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Hello world from Master thread: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Hi there from thread: &lt;0&gt;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Hi there from thread: &lt;1&gt;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Hi there from thread: &lt;2&gt;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Hi there from thread: &lt;3&gt;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After parallel we are done!</a:t>
            </a:r>
          </a:p>
        </p:txBody>
      </p:sp>
      <p:sp>
        <p:nvSpPr>
          <p:cNvPr id="250" name="Shape 250"/>
          <p:cNvSpPr/>
          <p:nvPr/>
        </p:nvSpPr>
        <p:spPr>
          <a:xfrm>
            <a:off x="172843" y="5916835"/>
            <a:ext cx="6056116" cy="33528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1400">
                <a:latin typeface="Anonymous"/>
                <a:ea typeface="Anonymous"/>
                <a:cs typeface="Anonymous"/>
                <a:sym typeface="Anonymous"/>
              </a:rPr>
              <a:t>#include &lt;stdio.h&gt;</a:t>
            </a:r>
          </a:p>
          <a:p>
            <a:pPr lvl="2" indent="0" algn="l">
              <a:defRPr sz="1800"/>
            </a:pPr>
            <a:r>
              <a:rPr sz="1400">
                <a:latin typeface="Anonymous"/>
                <a:ea typeface="Anonymous"/>
                <a:cs typeface="Anonymous"/>
                <a:sym typeface="Anonymous"/>
              </a:rPr>
              <a:t>#include &lt;omp.h&gt;</a:t>
            </a:r>
          </a:p>
          <a:p>
            <a:pPr lvl="2" indent="0" algn="l">
              <a:defRPr sz="1800"/>
            </a:pPr>
            <a:endParaRPr sz="1400">
              <a:latin typeface="Anonymous"/>
              <a:ea typeface="Anonymous"/>
              <a:cs typeface="Anonymous"/>
              <a:sym typeface="Anonymous"/>
            </a:endParaRPr>
          </a:p>
          <a:p>
            <a:pPr lvl="2" indent="0" algn="l">
              <a:defRPr sz="1800"/>
            </a:pPr>
            <a:r>
              <a:rPr sz="1400">
                <a:latin typeface="Anonymous"/>
                <a:ea typeface="Anonymous"/>
                <a:cs typeface="Anonymous"/>
                <a:sym typeface="Anonymous"/>
              </a:rPr>
              <a:t>int main (int argc, char *argv[]) {</a:t>
            </a:r>
          </a:p>
          <a:p>
            <a:pPr lvl="2" indent="0" algn="l">
              <a:defRPr sz="1800"/>
            </a:pPr>
            <a:r>
              <a:rPr sz="1400">
                <a:latin typeface="Anonymous"/>
                <a:ea typeface="Anonymous"/>
                <a:cs typeface="Anonymous"/>
                <a:sym typeface="Anonymous"/>
              </a:rPr>
              <a:t>  int tid;</a:t>
            </a:r>
          </a:p>
          <a:p>
            <a:pPr lvl="2" indent="0" algn="l">
              <a:defRPr sz="1800"/>
            </a:pPr>
            <a:r>
              <a:rPr sz="1400">
                <a:latin typeface="Anonymous"/>
                <a:ea typeface="Anonymous"/>
                <a:cs typeface="Anonymous"/>
                <a:sym typeface="Anonymous"/>
              </a:rPr>
              <a:t>  printf("Hello world from Master thread:\n");</a:t>
            </a:r>
          </a:p>
          <a:p>
            <a:pPr lvl="2" indent="0" algn="l">
              <a:defRPr sz="1800"/>
            </a:pPr>
            <a:r>
              <a:rPr sz="1400">
                <a:latin typeface="Anonymous"/>
                <a:ea typeface="Anonymous"/>
                <a:cs typeface="Anonymous"/>
                <a:sym typeface="Anonymous"/>
              </a:rPr>
              <a:t>  #pragma omp parallel private(tid) num_threads(5)</a:t>
            </a:r>
          </a:p>
          <a:p>
            <a:pPr lvl="2" indent="0" algn="l">
              <a:defRPr sz="1800"/>
            </a:pPr>
            <a:r>
              <a:rPr sz="1400">
                <a:latin typeface="Anonymous"/>
                <a:ea typeface="Anonymous"/>
                <a:cs typeface="Anonymous"/>
                <a:sym typeface="Anonymous"/>
              </a:rPr>
              <a:t>  {</a:t>
            </a:r>
          </a:p>
          <a:p>
            <a:pPr lvl="2" indent="0" algn="l">
              <a:defRPr sz="1800"/>
            </a:pPr>
            <a:r>
              <a:rPr sz="1400">
                <a:latin typeface="Anonymous"/>
                <a:ea typeface="Anonymous"/>
                <a:cs typeface="Anonymous"/>
                <a:sym typeface="Anonymous"/>
              </a:rPr>
              <a:t>    tid = omp_get_thread_num();</a:t>
            </a:r>
          </a:p>
          <a:p>
            <a:pPr lvl="2" indent="0" algn="l">
              <a:defRPr sz="1800"/>
            </a:pPr>
            <a:r>
              <a:rPr sz="1400">
                <a:latin typeface="Anonymous"/>
                <a:ea typeface="Anonymous"/>
                <a:cs typeface="Anonymous"/>
                <a:sym typeface="Anonymous"/>
              </a:rPr>
              <a:t>    printf(“Hi there from thread: &lt;%d&gt;\n", tid);</a:t>
            </a:r>
          </a:p>
          <a:p>
            <a:pPr lvl="2" indent="0" algn="l">
              <a:defRPr sz="1800"/>
            </a:pPr>
            <a:r>
              <a:rPr sz="1400">
                <a:latin typeface="Anonymous"/>
                <a:ea typeface="Anonymous"/>
                <a:cs typeface="Anonymous"/>
                <a:sym typeface="Anonymous"/>
              </a:rPr>
              <a:t>  }</a:t>
            </a:r>
          </a:p>
          <a:p>
            <a:pPr lvl="2" indent="0" algn="l">
              <a:defRPr sz="1800"/>
            </a:pPr>
            <a:r>
              <a:rPr sz="1400">
                <a:latin typeface="Anonymous"/>
                <a:ea typeface="Anonymous"/>
                <a:cs typeface="Anonymous"/>
                <a:sym typeface="Anonymous"/>
              </a:rPr>
              <a:t>  printf(“After parallel we are done!\n”);</a:t>
            </a:r>
          </a:p>
          <a:p>
            <a:pPr lvl="2" indent="0" algn="l">
              <a:defRPr sz="1800"/>
            </a:pPr>
            <a:endParaRPr sz="1400">
              <a:latin typeface="Anonymous"/>
              <a:ea typeface="Anonymous"/>
              <a:cs typeface="Anonymous"/>
              <a:sym typeface="Anonymous"/>
            </a:endParaRPr>
          </a:p>
          <a:p>
            <a:pPr lvl="2" indent="0" algn="l">
              <a:defRPr sz="1800"/>
            </a:pPr>
            <a:r>
              <a:rPr sz="1400">
                <a:latin typeface="Anonymous"/>
                <a:ea typeface="Anonymous"/>
                <a:cs typeface="Anonymous"/>
                <a:sym typeface="Anonymous"/>
              </a:rPr>
              <a:t>  return 0;</a:t>
            </a:r>
          </a:p>
          <a:p>
            <a:pPr lvl="2" indent="0" algn="l">
              <a:defRPr sz="1800"/>
            </a:pPr>
            <a:r>
              <a:rPr sz="1400">
                <a:latin typeface="Anonymous"/>
                <a:ea typeface="Anonymous"/>
                <a:cs typeface="Anonymous"/>
                <a:sym typeface="Anonymous"/>
              </a:rPr>
              <a:t>}</a:t>
            </a:r>
          </a:p>
        </p:txBody>
      </p:sp>
      <p:sp>
        <p:nvSpPr>
          <p:cNvPr id="251" name="Shape 251"/>
          <p:cNvSpPr/>
          <p:nvPr/>
        </p:nvSpPr>
        <p:spPr>
          <a:xfrm>
            <a:off x="6459032" y="6746929"/>
            <a:ext cx="6420587" cy="2390141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$ gcc -Wall -fopenmp -o hello_custom hello_custom.c 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$ ./hello_custom 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Hello world from Master thread: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Hi there from thread: &lt;1&gt;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Hi there from thread: &lt;2&gt;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Hi there from thread: &lt;0&gt;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Hi there from thread: &lt;3&gt;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Hi there from thread: &lt;4&gt;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After parallel we are done!</a:t>
            </a:r>
          </a:p>
        </p:txBody>
      </p:sp>
      <p:sp>
        <p:nvSpPr>
          <p:cNvPr id="252" name="Shape 252"/>
          <p:cNvSpPr/>
          <p:nvPr/>
        </p:nvSpPr>
        <p:spPr>
          <a:xfrm>
            <a:off x="6643416" y="3601931"/>
            <a:ext cx="3198478" cy="438125"/>
          </a:xfrm>
          <a:prstGeom prst="roundRect">
            <a:avLst>
              <a:gd name="adj" fmla="val 43481"/>
            </a:avLst>
          </a:prstGeom>
          <a:ln w="50800">
            <a:solidFill>
              <a:srgbClr val="FF26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374396" y="7228239"/>
            <a:ext cx="1880155" cy="317501"/>
          </a:xfrm>
          <a:prstGeom prst="roundRect">
            <a:avLst>
              <a:gd name="adj" fmla="val 50000"/>
            </a:avLst>
          </a:prstGeom>
          <a:ln w="38100">
            <a:solidFill>
              <a:srgbClr val="FF26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186032" y="1294187"/>
            <a:ext cx="116260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hello_default.c</a:t>
            </a:r>
          </a:p>
        </p:txBody>
      </p:sp>
      <p:sp>
        <p:nvSpPr>
          <p:cNvPr id="255" name="Shape 255"/>
          <p:cNvSpPr/>
          <p:nvPr/>
        </p:nvSpPr>
        <p:spPr>
          <a:xfrm>
            <a:off x="149545" y="5619949"/>
            <a:ext cx="120896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hello_custom.c</a:t>
            </a:r>
          </a:p>
        </p:txBody>
      </p:sp>
      <p:sp>
        <p:nvSpPr>
          <p:cNvPr id="256" name="Shape 256"/>
          <p:cNvSpPr/>
          <p:nvPr/>
        </p:nvSpPr>
        <p:spPr>
          <a:xfrm>
            <a:off x="6396308" y="1223527"/>
            <a:ext cx="239679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Using number of cores available</a:t>
            </a:r>
          </a:p>
        </p:txBody>
      </p:sp>
      <p:sp>
        <p:nvSpPr>
          <p:cNvPr id="257" name="Shape 257"/>
          <p:cNvSpPr/>
          <p:nvPr/>
        </p:nvSpPr>
        <p:spPr>
          <a:xfrm>
            <a:off x="6376733" y="3311550"/>
            <a:ext cx="214320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Using environment variables</a:t>
            </a:r>
          </a:p>
        </p:txBody>
      </p:sp>
      <p:sp>
        <p:nvSpPr>
          <p:cNvPr id="258" name="Shape 258"/>
          <p:cNvSpPr/>
          <p:nvPr/>
        </p:nvSpPr>
        <p:spPr>
          <a:xfrm>
            <a:off x="6408428" y="6284925"/>
            <a:ext cx="282497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Using ‘num_threads(NUM)’ construct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596900" y="0"/>
            <a:ext cx="122936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8400"/>
            </a:lvl1pPr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17</a:t>
            </a:fld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22177" y="520700"/>
            <a:ext cx="625206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KIDS example</a:t>
            </a:r>
          </a:p>
        </p:txBody>
      </p:sp>
      <p:sp>
        <p:nvSpPr>
          <p:cNvPr id="263" name="Shape 263"/>
          <p:cNvSpPr/>
          <p:nvPr/>
        </p:nvSpPr>
        <p:spPr>
          <a:xfrm>
            <a:off x="4512494" y="1380628"/>
            <a:ext cx="142498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hello_openmp.c</a:t>
            </a:r>
          </a:p>
        </p:txBody>
      </p:sp>
      <p:sp>
        <p:nvSpPr>
          <p:cNvPr id="264" name="Shape 264"/>
          <p:cNvSpPr/>
          <p:nvPr/>
        </p:nvSpPr>
        <p:spPr>
          <a:xfrm>
            <a:off x="4515320" y="6226300"/>
            <a:ext cx="120878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hello_job.pbs</a:t>
            </a:r>
          </a:p>
        </p:txBody>
      </p:sp>
      <p:sp>
        <p:nvSpPr>
          <p:cNvPr id="265" name="Shape 265"/>
          <p:cNvSpPr/>
          <p:nvPr/>
        </p:nvSpPr>
        <p:spPr>
          <a:xfrm>
            <a:off x="682145" y="3248861"/>
            <a:ext cx="307118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Source Code:</a:t>
            </a:r>
          </a:p>
        </p:txBody>
      </p:sp>
      <p:sp>
        <p:nvSpPr>
          <p:cNvPr id="266" name="Shape 266"/>
          <p:cNvSpPr/>
          <p:nvPr/>
        </p:nvSpPr>
        <p:spPr>
          <a:xfrm>
            <a:off x="1478859" y="7042367"/>
            <a:ext cx="227446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Job script:</a:t>
            </a:r>
          </a:p>
        </p:txBody>
      </p:sp>
      <p:sp>
        <p:nvSpPr>
          <p:cNvPr id="267" name="Shape 267"/>
          <p:cNvSpPr/>
          <p:nvPr/>
        </p:nvSpPr>
        <p:spPr>
          <a:xfrm>
            <a:off x="4565352" y="1696674"/>
            <a:ext cx="6488263" cy="4075734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#include &lt;stdio.h&gt;</a:t>
            </a:r>
          </a:p>
          <a:p>
            <a:pPr lvl="2" indent="0" algn="l">
              <a:defRPr sz="1800"/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#include &lt;omp.h&gt;</a:t>
            </a:r>
          </a:p>
          <a:p>
            <a:pPr lvl="2" indent="0" algn="l">
              <a:defRPr sz="1800"/>
            </a:pP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int main (int argc, char *argv[]) {</a:t>
            </a:r>
          </a:p>
          <a:p>
            <a:pPr lvl="2" indent="0" algn="l">
              <a:defRPr sz="1800"/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int tid;</a:t>
            </a:r>
          </a:p>
          <a:p>
            <a:pPr lvl="2" indent="0" algn="l">
              <a:defRPr sz="1800"/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printf("Hello world from Master thread:\n");</a:t>
            </a:r>
          </a:p>
          <a:p>
            <a:pPr lvl="2" indent="0" algn="l">
              <a:defRPr sz="1800"/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#pragma omp parallel private(tid)</a:t>
            </a:r>
          </a:p>
          <a:p>
            <a:pPr lvl="2" indent="0" algn="l">
              <a:defRPr sz="1800"/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{</a:t>
            </a:r>
          </a:p>
          <a:p>
            <a:pPr lvl="2" indent="0" algn="l">
              <a:defRPr sz="1800"/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tid = omp_get_thread_num();</a:t>
            </a:r>
          </a:p>
          <a:p>
            <a:pPr lvl="2" indent="0" algn="l">
              <a:defRPr sz="1800"/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  printf("Hi there from thread: &lt;%d&gt;\n", tid);</a:t>
            </a:r>
          </a:p>
          <a:p>
            <a:pPr lvl="2" indent="0" algn="l">
              <a:defRPr sz="1800"/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lvl="2" indent="0" algn="l">
              <a:defRPr sz="1800"/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printf("After parallel we are done!\n");</a:t>
            </a:r>
          </a:p>
          <a:p>
            <a:pPr lvl="2" indent="0" algn="l">
              <a:defRPr sz="1800"/>
            </a:pP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  return 0;</a:t>
            </a:r>
          </a:p>
          <a:p>
            <a:pPr lvl="2" indent="0" algn="l">
              <a:defRPr sz="1800"/>
            </a:pPr>
            <a:r>
              <a:rPr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268" name="Shape 268"/>
          <p:cNvSpPr/>
          <p:nvPr/>
        </p:nvSpPr>
        <p:spPr>
          <a:xfrm>
            <a:off x="4550653" y="6571526"/>
            <a:ext cx="6056116" cy="2628901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>
                <a:latin typeface="Anonymous"/>
                <a:ea typeface="Anonymous"/>
                <a:cs typeface="Anonymous"/>
                <a:sym typeface="Anonymous"/>
              </a:rPr>
              <a:t>#PBS -l size=16</a:t>
            </a:r>
          </a:p>
          <a:p>
            <a:pPr lvl="2" indent="0" algn="l">
              <a:defRPr sz="1800"/>
            </a:pPr>
            <a:r>
              <a:rPr>
                <a:latin typeface="Anonymous"/>
                <a:ea typeface="Anonymous"/>
                <a:cs typeface="Anonymous"/>
                <a:sym typeface="Anonymous"/>
              </a:rPr>
              <a:t>#PBS -l walltime=00:05:00</a:t>
            </a:r>
          </a:p>
          <a:p>
            <a:pPr lvl="2" indent="0" algn="l">
              <a:defRPr sz="1800"/>
            </a:pPr>
            <a:r>
              <a:rPr>
                <a:latin typeface="Anonymous"/>
                <a:ea typeface="Anonymous"/>
                <a:cs typeface="Anonymous"/>
                <a:sym typeface="Anonymous"/>
              </a:rPr>
              <a:t>#PBS -A UT-SUPPORT</a:t>
            </a:r>
          </a:p>
          <a:p>
            <a:pPr lvl="2" indent="0" algn="l">
              <a:defRPr sz="1800"/>
            </a:pPr>
            <a:endParaRPr>
              <a:latin typeface="Anonymous"/>
              <a:ea typeface="Anonymous"/>
              <a:cs typeface="Anonymous"/>
              <a:sym typeface="Anonymous"/>
            </a:endParaRPr>
          </a:p>
          <a:p>
            <a:pPr lvl="2" indent="0" algn="l">
              <a:defRPr sz="1800"/>
            </a:pPr>
            <a:r>
              <a:rPr>
                <a:latin typeface="Anonymous"/>
                <a:ea typeface="Anonymous"/>
                <a:cs typeface="Anonymous"/>
                <a:sym typeface="Anonymous"/>
              </a:rPr>
              <a:t>cd $PBS_O_WORKDIR</a:t>
            </a:r>
          </a:p>
          <a:p>
            <a:pPr lvl="2" indent="0" algn="l">
              <a:defRPr sz="1800"/>
            </a:pPr>
            <a:endParaRPr>
              <a:latin typeface="Anonymous"/>
              <a:ea typeface="Anonymous"/>
              <a:cs typeface="Anonymous"/>
              <a:sym typeface="Anonymous"/>
            </a:endParaRPr>
          </a:p>
          <a:p>
            <a:pPr lvl="2" indent="0" algn="l">
              <a:defRPr sz="1800"/>
            </a:pPr>
            <a:r>
              <a:rPr>
                <a:latin typeface="Anonymous"/>
                <a:ea typeface="Anonymous"/>
                <a:cs typeface="Anonymous"/>
                <a:sym typeface="Anonymous"/>
              </a:rPr>
              <a:t>export OMP_NUM_THREADS=7</a:t>
            </a:r>
          </a:p>
          <a:p>
            <a:pPr lvl="2" indent="0" algn="l">
              <a:defRPr sz="1800"/>
            </a:pPr>
            <a:endParaRPr>
              <a:latin typeface="Anonymous"/>
              <a:ea typeface="Anonymous"/>
              <a:cs typeface="Anonymous"/>
              <a:sym typeface="Anonymous"/>
            </a:endParaRPr>
          </a:p>
          <a:p>
            <a:pPr lvl="2" indent="0" algn="l">
              <a:defRPr sz="1800"/>
            </a:pPr>
            <a:r>
              <a:rPr>
                <a:latin typeface="Anonymous"/>
                <a:ea typeface="Anonymous"/>
                <a:cs typeface="Anonymous"/>
                <a:sym typeface="Anonymous"/>
              </a:rPr>
              <a:t>aprun -n1 -d7 ./hello_openmp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596900" y="0"/>
            <a:ext cx="122936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8400"/>
            </a:lvl1pPr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18</a:t>
            </a:fld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22177" y="520700"/>
            <a:ext cx="625206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Stampede example</a:t>
            </a:r>
          </a:p>
        </p:txBody>
      </p:sp>
      <p:sp>
        <p:nvSpPr>
          <p:cNvPr id="273" name="Shape 273"/>
          <p:cNvSpPr/>
          <p:nvPr/>
        </p:nvSpPr>
        <p:spPr>
          <a:xfrm>
            <a:off x="597506" y="1800435"/>
            <a:ext cx="11437208" cy="7029029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lucio@darter1:~/openMP/darterExample&gt; cc -o hello_openmp hello_openmp.c 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lucio@darter1:~/openMP/darterExample&gt; qsub hello_job.pbs 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129787.sdb-darter.nics.utk.edu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lucio@darter1:~/openMP/darterExample&gt; qstat 129787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Job id                    Name             User            Time Use S Queue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------------------------- ---------------- --------------- -------- - -----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129787.sdb-darter          hello_job.pbs    lucio           00:00:00 C batch          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lucio@darter1:~/openMP/darterExample&gt; ls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hello_job.pbs  hello_job.pbs.e129787  hello_job.pbs.o129787  hello_openmp*  hello_openmp.c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lucio@darter1:~/openMP/darterExample&gt; cat hello_job.pbs.o129787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Hello world from Master thread: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Hi there from thread: &lt;2&gt;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Hi there from thread: &lt;0&gt;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Hi there from thread: &lt;4&gt;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Hi there from thread: &lt;1&gt;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Hi there from thread: &lt;6&gt;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Hi there from thread: &lt;5&gt;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Hi there from thread: &lt;3&gt;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After parallel we are done!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Application 216916 resources: utime ~0s, stime ~0s, Rss ~3540, inblocks ~7749, outblocks ~20940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596900" y="0"/>
            <a:ext cx="122936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8400"/>
            </a:lvl1pPr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276" name="Shape 2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19</a:t>
            </a:fld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22177" y="520700"/>
            <a:ext cx="625206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Default Thread Affinity</a:t>
            </a:r>
          </a:p>
        </p:txBody>
      </p:sp>
      <p:sp>
        <p:nvSpPr>
          <p:cNvPr id="278" name="Shape 278"/>
          <p:cNvSpPr/>
          <p:nvPr/>
        </p:nvSpPr>
        <p:spPr>
          <a:xfrm>
            <a:off x="783796" y="1845843"/>
            <a:ext cx="11437208" cy="7364019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lucio@nid00129:~&gt; aprun -n1 ./xthi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Hello from rank 0, thread 0, on nid00565. (core affinity = 0)</a:t>
            </a:r>
          </a:p>
          <a:p>
            <a:pPr lvl="0" algn="l">
              <a:lnSpc>
                <a:spcPct val="130000"/>
              </a:lnSpc>
              <a:defRPr sz="1800"/>
            </a:pPr>
            <a:endParaRPr>
              <a:solidFill>
                <a:srgbClr val="00F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lnSpc>
                <a:spcPct val="130000"/>
              </a:lnSpc>
              <a:defRPr sz="1800"/>
            </a:pPr>
            <a:endParaRPr>
              <a:solidFill>
                <a:srgbClr val="00F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lucio@nid00129:~&gt; OMP_NUM_THREADS=5 aprun -n1 ./xthi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WARNING: Requested total thread count and/or thread affinity may result in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oversubscription of available CPU resources!  Performance may be degraded.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Set OMP_WAIT_POLICY=PASSIVE to reduce resource consuption of idle threads.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Set CRAY_OMP_CHECK_AFFINITY=TRUE to print detailed thread-affinity messages.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Hello from rank 0, thread 0, on nid00565. (core affinity = 0)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Hello from rank 0, thread 2, on nid00565. (core affinity = 0)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Hello from rank 0, thread 3, on nid00565. (core affinity = 0)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Hello from rank 0, thread 4, on nid00565. (core affinity = 0)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Hello from rank 0, thread 1, on nid00565. (core affinity = 0)</a:t>
            </a:r>
          </a:p>
          <a:p>
            <a:pPr lvl="0" algn="l">
              <a:lnSpc>
                <a:spcPct val="130000"/>
              </a:lnSpc>
              <a:defRPr sz="1800"/>
            </a:pPr>
            <a:endParaRPr>
              <a:solidFill>
                <a:srgbClr val="00F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lnSpc>
                <a:spcPct val="130000"/>
              </a:lnSpc>
              <a:defRPr sz="1800"/>
            </a:pPr>
            <a:endParaRPr>
              <a:solidFill>
                <a:srgbClr val="00F9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lucio@nid00129:~&gt; OMP_NUM_THREADS=5 aprun -n1 -d5 ./xthi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Hello from rank 0, thread 4, on nid00565. (core affinity = 4)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Hello from rank 0, thread 0, on nid00565. (core affinity = 0)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Hello from rank 0, thread 2, on nid00565. (core affinity = 2)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Hello from rank 0, thread 3, on nid00565. (core affinity = 3)</a:t>
            </a:r>
          </a:p>
          <a:p>
            <a:pPr lvl="0" algn="l">
              <a:lnSpc>
                <a:spcPct val="130000"/>
              </a:lnSpc>
              <a:defRPr sz="1800"/>
            </a:pPr>
            <a:r>
              <a:rPr>
                <a:solidFill>
                  <a:srgbClr val="00F900"/>
                </a:solidFill>
                <a:latin typeface="Consolas"/>
                <a:ea typeface="Consolas"/>
                <a:cs typeface="Consolas"/>
                <a:sym typeface="Consolas"/>
              </a:rPr>
              <a:t>Hello from rank 0, thread 1, on nid00565. (core affinity = 1)</a:t>
            </a:r>
          </a:p>
        </p:txBody>
      </p:sp>
      <p:sp>
        <p:nvSpPr>
          <p:cNvPr id="279" name="Shape 279"/>
          <p:cNvSpPr/>
          <p:nvPr/>
        </p:nvSpPr>
        <p:spPr>
          <a:xfrm>
            <a:off x="757279" y="1496850"/>
            <a:ext cx="252172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Example run on Darter</a:t>
            </a:r>
          </a:p>
        </p:txBody>
      </p:sp>
      <p:sp>
        <p:nvSpPr>
          <p:cNvPr id="280" name="Shape 280"/>
          <p:cNvSpPr/>
          <p:nvPr/>
        </p:nvSpPr>
        <p:spPr>
          <a:xfrm>
            <a:off x="3010766" y="3096287"/>
            <a:ext cx="2321502" cy="438125"/>
          </a:xfrm>
          <a:prstGeom prst="roundRect">
            <a:avLst>
              <a:gd name="adj" fmla="val 43481"/>
            </a:avLst>
          </a:prstGeom>
          <a:ln w="38100">
            <a:solidFill>
              <a:srgbClr val="FF26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6543748" y="7171913"/>
            <a:ext cx="576803" cy="355601"/>
          </a:xfrm>
          <a:prstGeom prst="roundRect">
            <a:avLst>
              <a:gd name="adj" fmla="val 50000"/>
            </a:avLst>
          </a:prstGeom>
          <a:ln w="38100">
            <a:solidFill>
              <a:srgbClr val="FF26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270000" y="-99688"/>
            <a:ext cx="10464801" cy="128992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Overview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6381749" y="9258300"/>
            <a:ext cx="228601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</a:t>
            </a:fld>
            <a:endParaRPr/>
          </a:p>
        </p:txBody>
      </p:sp>
      <p:sp>
        <p:nvSpPr>
          <p:cNvPr id="74" name="Shape 74"/>
          <p:cNvSpPr/>
          <p:nvPr/>
        </p:nvSpPr>
        <p:spPr>
          <a:xfrm>
            <a:off x="415433" y="1434707"/>
            <a:ext cx="12173934" cy="7557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numCol="2" spcCol="608696" anchor="ctr"/>
          <a:lstStyle/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What is it?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History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Goals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How it works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Fork/Join model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The API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Core Elements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OpenMP Directives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Parallel construct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Hello World Examples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How to Compile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Setting Number of Threads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KIDS Example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Default Thread Affinity 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Computing π</a:t>
            </a:r>
          </a:p>
          <a:p>
            <a:pPr marL="889000" lvl="0" indent="-571500" algn="l">
              <a:spcBef>
                <a:spcPts val="2400"/>
              </a:spcBef>
              <a:buSzPct val="171000"/>
              <a:buChar char="•"/>
              <a:defRPr sz="1800"/>
            </a:pPr>
            <a:r>
              <a:rPr sz="3500"/>
              <a:t>References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20</a:t>
            </a:fld>
            <a:endParaRPr/>
          </a:p>
        </p:txBody>
      </p:sp>
      <p:pic>
        <p:nvPicPr>
          <p:cNvPr id="284" name="droppedImage.pdf"/>
          <p:cNvPicPr/>
          <p:nvPr/>
        </p:nvPicPr>
        <p:blipFill>
          <a:blip r:embed="rId3">
            <a:alphaModFix amt="82000"/>
            <a:extLst/>
          </a:blip>
          <a:stretch>
            <a:fillRect/>
          </a:stretch>
        </p:blipFill>
        <p:spPr>
          <a:xfrm>
            <a:off x="208337" y="1206500"/>
            <a:ext cx="12372030" cy="784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-7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6900" y="4597400"/>
            <a:ext cx="4384152" cy="14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-8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97700" y="6654344"/>
            <a:ext cx="4279900" cy="162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-10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84700" y="8966200"/>
            <a:ext cx="3558674" cy="558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3441700" y="2324100"/>
            <a:ext cx="2654300" cy="6540500"/>
          </a:xfrm>
          <a:prstGeom prst="rect">
            <a:avLst/>
          </a:prstGeom>
          <a:solidFill>
            <a:srgbClr val="76D6FF">
              <a:alpha val="46000"/>
            </a:srgbClr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4643269" y="2171700"/>
            <a:ext cx="301962" cy="287182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2600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 flipH="1">
            <a:off x="4800598" y="2514600"/>
            <a:ext cx="1" cy="6273813"/>
          </a:xfrm>
          <a:prstGeom prst="line">
            <a:avLst/>
          </a:prstGeom>
          <a:ln w="63500">
            <a:solidFill/>
            <a:custDash>
              <a:ds d="200000" sp="200000"/>
            </a:custDash>
            <a:miter lim="400000"/>
            <a:headEnd type="stealth"/>
            <a:tail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12464876" y="8124868"/>
            <a:ext cx="434393" cy="78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444444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44444"/>
                </a:solidFill>
              </a:rPr>
              <a:t>x</a:t>
            </a:r>
          </a:p>
        </p:txBody>
      </p:sp>
      <p:sp>
        <p:nvSpPr>
          <p:cNvPr id="292" name="Shape 292"/>
          <p:cNvSpPr/>
          <p:nvPr/>
        </p:nvSpPr>
        <p:spPr>
          <a:xfrm>
            <a:off x="331365" y="492168"/>
            <a:ext cx="1394670" cy="78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444444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44444"/>
                </a:solidFill>
              </a:rPr>
              <a:t>f(x)</a:t>
            </a:r>
          </a:p>
        </p:txBody>
      </p:sp>
      <p:sp>
        <p:nvSpPr>
          <p:cNvPr id="293" name="Shape 293"/>
          <p:cNvSpPr/>
          <p:nvPr/>
        </p:nvSpPr>
        <p:spPr>
          <a:xfrm>
            <a:off x="240003" y="8759868"/>
            <a:ext cx="434394" cy="78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444444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44444"/>
                </a:solidFill>
              </a:rPr>
              <a:t>0</a:t>
            </a:r>
          </a:p>
        </p:txBody>
      </p:sp>
      <p:sp>
        <p:nvSpPr>
          <p:cNvPr id="294" name="Shape 294"/>
          <p:cNvSpPr/>
          <p:nvPr/>
        </p:nvSpPr>
        <p:spPr>
          <a:xfrm>
            <a:off x="11301703" y="8937668"/>
            <a:ext cx="434394" cy="78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444444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44444"/>
                </a:solidFill>
              </a:rPr>
              <a:t>1</a:t>
            </a:r>
          </a:p>
        </p:txBody>
      </p:sp>
      <p:sp>
        <p:nvSpPr>
          <p:cNvPr id="295" name="Shape 295"/>
          <p:cNvSpPr/>
          <p:nvPr/>
        </p:nvSpPr>
        <p:spPr>
          <a:xfrm rot="1449981">
            <a:off x="6755234" y="3336943"/>
            <a:ext cx="2311401" cy="40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>
                <a:solidFill>
                  <a:srgbClr val="444444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44444"/>
                </a:solidFill>
              </a:rPr>
              <a:t>f(x)=4/(1+x^2)</a:t>
            </a:r>
          </a:p>
        </p:txBody>
      </p:sp>
      <p:sp>
        <p:nvSpPr>
          <p:cNvPr id="296" name="Shape 296"/>
          <p:cNvSpPr/>
          <p:nvPr/>
        </p:nvSpPr>
        <p:spPr>
          <a:xfrm>
            <a:off x="4643269" y="8686800"/>
            <a:ext cx="301962" cy="287182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F2600"/>
          </a:solidFill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97" name="image-9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35400" y="6096000"/>
            <a:ext cx="1879600" cy="48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3454120" y="5867400"/>
            <a:ext cx="2603820" cy="1"/>
          </a:xfrm>
          <a:prstGeom prst="line">
            <a:avLst/>
          </a:prstGeom>
          <a:ln w="88900">
            <a:solidFill>
              <a:srgbClr val="FF2600"/>
            </a:solidFill>
            <a:miter lim="400000"/>
            <a:headEnd type="stealth"/>
            <a:tail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99" name="image-11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33900" y="1625600"/>
            <a:ext cx="3759200" cy="53340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9488054" y="414936"/>
            <a:ext cx="4384152" cy="7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Computing π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21</a:t>
            </a:fld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355790" y="7975600"/>
            <a:ext cx="12126387" cy="1206500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$ icc -o pi pi.c</a:t>
            </a:r>
          </a:p>
          <a:p>
            <a:pPr lvl="0" algn="l">
              <a:defRPr sz="1800"/>
            </a:pPr>
            <a:r>
              <a:rPr sz="2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$ ./pi</a:t>
            </a:r>
          </a:p>
          <a:p>
            <a:pPr lvl="0" algn="l">
              <a:defRPr sz="1800"/>
            </a:pPr>
            <a:r>
              <a:rPr sz="24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Pi is 3.14159265360</a:t>
            </a:r>
          </a:p>
        </p:txBody>
      </p:sp>
      <p:pic>
        <p:nvPicPr>
          <p:cNvPr id="304" name="image-7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0500" y="1816100"/>
            <a:ext cx="4384152" cy="14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-8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99400" y="4698544"/>
            <a:ext cx="4279900" cy="162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-10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6400" y="6451600"/>
            <a:ext cx="3558674" cy="558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7060815" y="1193800"/>
            <a:ext cx="484171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Symbolically we know</a:t>
            </a:r>
          </a:p>
        </p:txBody>
      </p:sp>
      <p:pic>
        <p:nvPicPr>
          <p:cNvPr id="308" name="image-9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77200" y="7226300"/>
            <a:ext cx="1879600" cy="482600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7097154" y="3937000"/>
            <a:ext cx="540480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200"/>
              <a:t>which can be discretized</a:t>
            </a:r>
          </a:p>
        </p:txBody>
      </p:sp>
      <p:sp>
        <p:nvSpPr>
          <p:cNvPr id="310" name="Shape 310"/>
          <p:cNvSpPr/>
          <p:nvPr/>
        </p:nvSpPr>
        <p:spPr>
          <a:xfrm>
            <a:off x="22177" y="516632"/>
            <a:ext cx="6252068" cy="757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Serial π version</a:t>
            </a:r>
          </a:p>
        </p:txBody>
      </p:sp>
      <p:sp>
        <p:nvSpPr>
          <p:cNvPr id="311" name="Shape 311"/>
          <p:cNvSpPr/>
          <p:nvPr/>
        </p:nvSpPr>
        <p:spPr>
          <a:xfrm>
            <a:off x="596900" y="0"/>
            <a:ext cx="122936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8400"/>
            </a:lvl1pPr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312" name="Shape 312"/>
          <p:cNvSpPr/>
          <p:nvPr/>
        </p:nvSpPr>
        <p:spPr>
          <a:xfrm>
            <a:off x="354915" y="1712209"/>
            <a:ext cx="5392106" cy="5466223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#include &lt;stdio.h&gt;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static long num_steps = 100000;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double pi, sum = 0.0;</a:t>
            </a:r>
          </a:p>
          <a:p>
            <a:pPr lvl="2" indent="0" algn="l">
              <a:defRPr sz="1800"/>
            </a:pP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int main () {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int i;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double step, x;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step = 1.0/(double)num_steps;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for (i=1;i&lt;= num_steps; i++) {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  x = step*((double)i-0.5);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  sum += 4.0/(1.0+x*x);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pi = sum * step;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printf("Pi is %4.11f\n",pi);</a:t>
            </a:r>
          </a:p>
          <a:p>
            <a:pPr lvl="2" indent="0" algn="l">
              <a:defRPr sz="1800"/>
            </a:pP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return 0;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596900" y="-25400"/>
            <a:ext cx="122936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8400"/>
            </a:lvl1pPr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22</a:t>
            </a:fld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860559" y="1659911"/>
            <a:ext cx="5392106" cy="5783722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#include &lt;stdio.h&gt;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static long num_steps = 100000;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double pi, sum = 0.0;</a:t>
            </a:r>
          </a:p>
          <a:p>
            <a:pPr lvl="2" indent="0" algn="l">
              <a:defRPr sz="1800"/>
            </a:pP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int main () {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int i;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double step, x;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step = 1.0/(double)num_steps;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#pragma omp parallel for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for (i=1;i&lt;= num_steps; i++) {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  x = step*((double)i-0.5);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  sum += 4.0/(1.0+x*x);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pi = sum * step;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printf("Pi is %4.11f\n",pi);</a:t>
            </a:r>
          </a:p>
          <a:p>
            <a:pPr lvl="2" indent="0" algn="l">
              <a:defRPr sz="1800"/>
            </a:pP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return 0;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317" name="Shape 317"/>
          <p:cNvSpPr/>
          <p:nvPr/>
        </p:nvSpPr>
        <p:spPr>
          <a:xfrm>
            <a:off x="798415" y="1301749"/>
            <a:ext cx="97809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pi_omp1.c</a:t>
            </a:r>
          </a:p>
        </p:txBody>
      </p:sp>
      <p:sp>
        <p:nvSpPr>
          <p:cNvPr id="318" name="Shape 318"/>
          <p:cNvSpPr/>
          <p:nvPr/>
        </p:nvSpPr>
        <p:spPr>
          <a:xfrm>
            <a:off x="798384" y="7846244"/>
            <a:ext cx="10833777" cy="1094741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19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lucio@kidlogin2:~/openMP/piValue&gt; icc -openmp -o pi_omp1 pi_omp1.c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9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lucio@kidlogin2:~/openMP/piValue&gt; OMP_NUM_THREADS=5 ./pi_omp1 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9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Pi is 1.26972903686</a:t>
            </a:r>
          </a:p>
        </p:txBody>
      </p:sp>
      <p:sp>
        <p:nvSpPr>
          <p:cNvPr id="319" name="Shape 319"/>
          <p:cNvSpPr/>
          <p:nvPr/>
        </p:nvSpPr>
        <p:spPr>
          <a:xfrm>
            <a:off x="994004" y="4220990"/>
            <a:ext cx="3988650" cy="317501"/>
          </a:xfrm>
          <a:prstGeom prst="roundRect">
            <a:avLst>
              <a:gd name="adj" fmla="val 50000"/>
            </a:avLst>
          </a:prstGeom>
          <a:ln w="38100">
            <a:solidFill>
              <a:srgbClr val="FF26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-44355" y="499864"/>
            <a:ext cx="6700379" cy="7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First attempt to compute π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596900" y="-25400"/>
            <a:ext cx="122936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8400"/>
            </a:lvl1pPr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323" name="Shape 3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23</a:t>
            </a:fld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860559" y="1659911"/>
            <a:ext cx="8912744" cy="5783722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#include &lt;stdio.h&gt;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static long num_steps = 100000;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double pi, sum = 0.0;</a:t>
            </a:r>
          </a:p>
          <a:p>
            <a:pPr lvl="2" indent="0" algn="l">
              <a:defRPr sz="1800"/>
            </a:pP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int main () {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int i;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double step, x;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step = 1.0/(double)num_steps;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#pragma omp parallel for private(x) shared(sum)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for (i=1;i&lt;= num_steps; i++) {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  x = step*((double)i-0.5);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  sum += 4.0/(1.0+x*x);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pi = sum * step;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printf("Pi is %4.11f\n",pi);</a:t>
            </a:r>
          </a:p>
          <a:p>
            <a:pPr lvl="2" indent="0" algn="l">
              <a:defRPr sz="1800"/>
            </a:pP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return 0;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325" name="Shape 325"/>
          <p:cNvSpPr/>
          <p:nvPr/>
        </p:nvSpPr>
        <p:spPr>
          <a:xfrm>
            <a:off x="798415" y="1301749"/>
            <a:ext cx="97809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pi_omp2.c</a:t>
            </a:r>
          </a:p>
        </p:txBody>
      </p:sp>
      <p:sp>
        <p:nvSpPr>
          <p:cNvPr id="326" name="Shape 326"/>
          <p:cNvSpPr/>
          <p:nvPr/>
        </p:nvSpPr>
        <p:spPr>
          <a:xfrm>
            <a:off x="798384" y="7846244"/>
            <a:ext cx="10833777" cy="1094741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19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lucio@kidlogin2:~/openMP/piValue&gt; icc openmp -o pi_omp2 pi_omp2.c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9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lucio@kidlogin2:~/openMP/piValue&gt; OMP_NUM_THREADS=5 ./pi_omp2 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9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Pi is 0.44262888469</a:t>
            </a:r>
          </a:p>
        </p:txBody>
      </p:sp>
      <p:sp>
        <p:nvSpPr>
          <p:cNvPr id="327" name="Shape 327"/>
          <p:cNvSpPr/>
          <p:nvPr/>
        </p:nvSpPr>
        <p:spPr>
          <a:xfrm>
            <a:off x="4749375" y="4167764"/>
            <a:ext cx="3506050" cy="426777"/>
          </a:xfrm>
          <a:prstGeom prst="roundRect">
            <a:avLst>
              <a:gd name="adj" fmla="val 37198"/>
            </a:avLst>
          </a:prstGeom>
          <a:ln w="38100">
            <a:solidFill>
              <a:srgbClr val="FF26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-44355" y="499864"/>
            <a:ext cx="7370846" cy="7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Second attempt to compute π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596900" y="-25400"/>
            <a:ext cx="122936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8400"/>
            </a:lvl1pPr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331" name="Shape 3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24</a:t>
            </a:fld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860559" y="1594305"/>
            <a:ext cx="8912744" cy="6101223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#include &lt;stdio.h&gt;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static long num_steps = 100000;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double pi, sum = 0.0;</a:t>
            </a:r>
          </a:p>
          <a:p>
            <a:pPr lvl="2" indent="0" algn="l">
              <a:defRPr sz="1800"/>
            </a:pP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int main () {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int i;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double step, x;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step = 1.0/(double)num_steps;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#pragma omp parallel for private(x) shared(sum)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for (i=1;i&lt;= num_steps; i++) {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  x = step*((double)i-0.5);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  #pragma omp critical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  sum += 4.0/(1.0+x*x);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pi = sum * step;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printf("Pi is %4.11f\n",pi);</a:t>
            </a:r>
          </a:p>
          <a:p>
            <a:pPr lvl="2" indent="0" algn="l">
              <a:defRPr sz="1800"/>
            </a:pP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return 0;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333" name="Shape 333"/>
          <p:cNvSpPr/>
          <p:nvPr/>
        </p:nvSpPr>
        <p:spPr>
          <a:xfrm>
            <a:off x="798415" y="1248524"/>
            <a:ext cx="97809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pi_omp3.c</a:t>
            </a:r>
          </a:p>
        </p:txBody>
      </p:sp>
      <p:sp>
        <p:nvSpPr>
          <p:cNvPr id="334" name="Shape 334"/>
          <p:cNvSpPr/>
          <p:nvPr/>
        </p:nvSpPr>
        <p:spPr>
          <a:xfrm>
            <a:off x="838303" y="7886163"/>
            <a:ext cx="10833777" cy="1094741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19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lucio@kidlogin2:~/openMP/piValue&gt; icc openmp -o pi_omp3 pi_omp3.c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9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lucio@kidlogin2:~/openMP/piValue&gt; OMP_NUM_THREADS=5 ./pi_omp3 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9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Pi is 3.14159265360</a:t>
            </a:r>
          </a:p>
        </p:txBody>
      </p:sp>
      <p:sp>
        <p:nvSpPr>
          <p:cNvPr id="335" name="Shape 335"/>
          <p:cNvSpPr/>
          <p:nvPr/>
        </p:nvSpPr>
        <p:spPr>
          <a:xfrm>
            <a:off x="1289708" y="5032681"/>
            <a:ext cx="3506050" cy="426777"/>
          </a:xfrm>
          <a:prstGeom prst="roundRect">
            <a:avLst>
              <a:gd name="adj" fmla="val 37198"/>
            </a:avLst>
          </a:prstGeom>
          <a:ln w="38100">
            <a:solidFill>
              <a:srgbClr val="FF26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-44355" y="499864"/>
            <a:ext cx="7370846" cy="7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Third attempt to compute π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/>
        </p:nvSpPr>
        <p:spPr>
          <a:xfrm>
            <a:off x="596900" y="-25400"/>
            <a:ext cx="122936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8400"/>
            </a:lvl1pPr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25</a:t>
            </a:fld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860559" y="1753055"/>
            <a:ext cx="8912744" cy="5783723"/>
          </a:xfrm>
          <a:prstGeom prst="rect">
            <a:avLst/>
          </a:prstGeom>
          <a:solidFill>
            <a:srgbClr val="F1FEC9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#include &lt;stdio.h&gt;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static long num_steps = 100000;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double pi, sum = 0.0;</a:t>
            </a:r>
          </a:p>
          <a:p>
            <a:pPr lvl="2" indent="0" algn="l">
              <a:defRPr sz="1800"/>
            </a:pP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int main () {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int i;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double step, x;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step = 1.0/(double)num_steps;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#pragma omp parallel for private(x) reduction(+:sum)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for (i=1;i&lt;= num_steps; i++) {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  x = step*((double)i-0.5);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  sum += 4.0/(1.0+x*x);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}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pi = sum * step;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printf("Pi is %4.11f\n",pi);</a:t>
            </a:r>
          </a:p>
          <a:p>
            <a:pPr lvl="2" indent="0" algn="l">
              <a:defRPr sz="1800"/>
            </a:pPr>
            <a:endParaRPr sz="2100">
              <a:latin typeface="Consolas"/>
              <a:ea typeface="Consolas"/>
              <a:cs typeface="Consolas"/>
              <a:sym typeface="Consolas"/>
            </a:endParaRP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  return 0;</a:t>
            </a:r>
          </a:p>
          <a:p>
            <a:pPr lvl="2" indent="0" algn="l">
              <a:defRPr sz="1800"/>
            </a:pPr>
            <a:r>
              <a:rPr sz="21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341" name="Shape 341"/>
          <p:cNvSpPr/>
          <p:nvPr/>
        </p:nvSpPr>
        <p:spPr>
          <a:xfrm>
            <a:off x="798415" y="1381588"/>
            <a:ext cx="97809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pi_omp4.c</a:t>
            </a:r>
          </a:p>
        </p:txBody>
      </p:sp>
      <p:sp>
        <p:nvSpPr>
          <p:cNvPr id="342" name="Shape 342"/>
          <p:cNvSpPr/>
          <p:nvPr/>
        </p:nvSpPr>
        <p:spPr>
          <a:xfrm>
            <a:off x="838303" y="7886163"/>
            <a:ext cx="10833777" cy="1094741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sz="19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lucio@kidlogin2:~/openMP/piValue&gt; icc -openmp -o pi_omp4 pi_omp4.c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9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lucio@kidlogin2:~/openMP/piValue&gt; OMP_NUM_THREADS=5 ./pi_omp4 </a:t>
            </a:r>
          </a:p>
          <a:p>
            <a:pPr lvl="0" algn="l">
              <a:lnSpc>
                <a:spcPct val="120000"/>
              </a:lnSpc>
              <a:defRPr sz="1800"/>
            </a:pPr>
            <a:r>
              <a:rPr sz="1900">
                <a:solidFill>
                  <a:srgbClr val="00F900"/>
                </a:solidFill>
                <a:latin typeface="Anonymous"/>
                <a:ea typeface="Anonymous"/>
                <a:cs typeface="Anonymous"/>
                <a:sym typeface="Anonymous"/>
              </a:rPr>
              <a:t>Pi is 3.14159265360</a:t>
            </a:r>
          </a:p>
        </p:txBody>
      </p:sp>
      <p:sp>
        <p:nvSpPr>
          <p:cNvPr id="343" name="Shape 343"/>
          <p:cNvSpPr/>
          <p:nvPr/>
        </p:nvSpPr>
        <p:spPr>
          <a:xfrm>
            <a:off x="6391700" y="4246888"/>
            <a:ext cx="2712662" cy="431454"/>
          </a:xfrm>
          <a:prstGeom prst="roundRect">
            <a:avLst>
              <a:gd name="adj" fmla="val 28468"/>
            </a:avLst>
          </a:prstGeom>
          <a:ln w="38100">
            <a:solidFill>
              <a:srgbClr val="FF26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-44355" y="499864"/>
            <a:ext cx="7370846" cy="7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A better way to compute π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596900" y="-254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347" name="Shape 347"/>
          <p:cNvSpPr/>
          <p:nvPr/>
        </p:nvSpPr>
        <p:spPr>
          <a:xfrm>
            <a:off x="1321172" y="1594970"/>
            <a:ext cx="11214066" cy="760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4000" lvl="0" indent="-254000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Hybrid MPI+OpenMP</a:t>
            </a:r>
          </a:p>
          <a:p>
            <a:pPr marL="254000" lvl="0" indent="-254000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More examples on data and task partitioning</a:t>
            </a:r>
          </a:p>
          <a:p>
            <a:pPr marL="254000" lvl="0" indent="-254000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Tips and Tricks </a:t>
            </a:r>
          </a:p>
          <a:p>
            <a:pPr marL="254000" lvl="0" indent="-254000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Overview of OpenMP 3.1 and 4.0</a:t>
            </a:r>
          </a:p>
          <a:p>
            <a:pPr marL="596900" lvl="1" indent="-254000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OpenMP Tasks</a:t>
            </a:r>
          </a:p>
          <a:p>
            <a:pPr marL="596900" lvl="1" indent="-254000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Accelerator support</a:t>
            </a:r>
          </a:p>
          <a:p>
            <a:pPr marL="596900" lvl="1" indent="-254000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Thread Affinity</a:t>
            </a:r>
          </a:p>
          <a:p>
            <a:pPr marL="596900" lvl="1" indent="-254000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SIMD constructs</a:t>
            </a:r>
          </a:p>
          <a:p>
            <a:pPr marL="254000" lvl="0" indent="-254000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Fine-Tuning OpenMP codes</a:t>
            </a:r>
          </a:p>
          <a:p>
            <a:pPr marL="254000" lvl="0" indent="-254000" algn="l">
              <a:lnSpc>
                <a:spcPct val="120000"/>
              </a:lnSpc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Profiling OpenMP programs</a:t>
            </a:r>
          </a:p>
        </p:txBody>
      </p:sp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26</a:t>
            </a:fld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-32351" y="512871"/>
            <a:ext cx="4553398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Topics for 2nd part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27</a:t>
            </a:fld>
            <a:endParaRPr/>
          </a:p>
        </p:txBody>
      </p:sp>
      <p:pic>
        <p:nvPicPr>
          <p:cNvPr id="35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5206" y="2385300"/>
            <a:ext cx="8798229" cy="5656004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353"/>
          <p:cNvSpPr/>
          <p:nvPr/>
        </p:nvSpPr>
        <p:spPr>
          <a:xfrm>
            <a:off x="596900" y="-25400"/>
            <a:ext cx="122936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8400"/>
            </a:lvl1pPr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354" name="Shape 354"/>
          <p:cNvSpPr/>
          <p:nvPr/>
        </p:nvSpPr>
        <p:spPr>
          <a:xfrm>
            <a:off x="15430" y="472951"/>
            <a:ext cx="2674777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276585" y="3808319"/>
            <a:ext cx="8784954" cy="486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400">
                <a:latin typeface="Gill Sans SemiBold"/>
                <a:ea typeface="Gill Sans SemiBold"/>
                <a:cs typeface="Gill Sans SemiBold"/>
                <a:sym typeface="Gill Sans SemiBold"/>
              </a:rPr>
              <a:t>The Art of Concurrency: A Thread Monkey's Guide to Writing Parallel Applications</a:t>
            </a:r>
          </a:p>
          <a:p>
            <a:pPr lvl="0" algn="l">
              <a:spcBef>
                <a:spcPts val="1800"/>
              </a:spcBef>
              <a:defRPr sz="1800"/>
            </a:pPr>
            <a:r>
              <a:rPr sz="2800" i="1">
                <a:hlinkClick r:id="rId3"/>
              </a:rPr>
              <a:t>Clay Breshears</a:t>
            </a:r>
            <a:endParaRPr sz="2800" i="1"/>
          </a:p>
          <a:p>
            <a:pPr lvl="0" algn="l">
              <a:defRPr sz="1800"/>
            </a:pPr>
            <a:r>
              <a:rPr sz="3400">
                <a:latin typeface="Gill Sans SemiBold"/>
                <a:ea typeface="Gill Sans SemiBold"/>
                <a:cs typeface="Gill Sans SemiBold"/>
                <a:sym typeface="Gill Sans SemiBold"/>
              </a:rPr>
              <a:t>Using OpenMP: Portable Shared Memory Parallel Programming</a:t>
            </a:r>
          </a:p>
          <a:p>
            <a:pPr lvl="0" algn="l">
              <a:spcBef>
                <a:spcPts val="1800"/>
              </a:spcBef>
              <a:defRPr sz="1800"/>
            </a:pPr>
            <a:r>
              <a:rPr sz="2800" i="1"/>
              <a:t>Barbara Chapman, Gabriele Jost</a:t>
            </a:r>
          </a:p>
          <a:p>
            <a:pPr lvl="0" algn="l">
              <a:defRPr sz="1800"/>
            </a:pPr>
            <a:r>
              <a:rPr sz="3400">
                <a:latin typeface="Gill Sans SemiBold"/>
                <a:ea typeface="Gill Sans SemiBold"/>
                <a:cs typeface="Gill Sans SemiBold"/>
                <a:sym typeface="Gill Sans SemiBold"/>
              </a:rPr>
              <a:t>Parallel Programming in C with Mpi and Openmp</a:t>
            </a:r>
          </a:p>
          <a:p>
            <a:pPr lvl="0" algn="l">
              <a:spcBef>
                <a:spcPts val="1800"/>
              </a:spcBef>
              <a:defRPr sz="1800"/>
            </a:pPr>
            <a:r>
              <a:rPr sz="2800" i="1">
                <a:hlinkClick r:id="rId4"/>
              </a:rPr>
              <a:t>Michael J. Quinn</a:t>
            </a:r>
          </a:p>
        </p:txBody>
      </p:sp>
      <p:pic>
        <p:nvPicPr>
          <p:cNvPr id="357" name="41nOHuc1mVL._BO2,204,203,200_PIsitb-sticker-arrow-click,TopRight,35,-76_AA300_SH20_OU01_.png"/>
          <p:cNvPicPr/>
          <p:nvPr/>
        </p:nvPicPr>
        <p:blipFill>
          <a:blip r:embed="rId5">
            <a:extLst/>
          </a:blip>
          <a:srcRect l="11666" t="13333" r="18333"/>
          <a:stretch>
            <a:fillRect/>
          </a:stretch>
        </p:blipFill>
        <p:spPr>
          <a:xfrm>
            <a:off x="9328436" y="6979507"/>
            <a:ext cx="1600201" cy="198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51zw7gFGGsL._BO2,204,203,200_PIsitb-sticker-arrow-click,TopRight,35,-76_AA300_SH20_OU01_.png"/>
          <p:cNvPicPr/>
          <p:nvPr/>
        </p:nvPicPr>
        <p:blipFill>
          <a:blip r:embed="rId6">
            <a:extLst/>
          </a:blip>
          <a:srcRect l="8888" t="13333" r="15555"/>
          <a:stretch>
            <a:fillRect/>
          </a:stretch>
        </p:blipFill>
        <p:spPr>
          <a:xfrm>
            <a:off x="11195533" y="5054201"/>
            <a:ext cx="1727201" cy="198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51GUKPE%2BbXL._BO2,204,203,200_PIsitb-sticker-arrow-click,TopRight,35,-76_AA300_SH20_OU01_.png"/>
          <p:cNvPicPr/>
          <p:nvPr/>
        </p:nvPicPr>
        <p:blipFill>
          <a:blip r:embed="rId7">
            <a:extLst/>
          </a:blip>
          <a:srcRect l="13888" t="13333" r="21666" b="555"/>
          <a:stretch>
            <a:fillRect/>
          </a:stretch>
        </p:blipFill>
        <p:spPr>
          <a:xfrm>
            <a:off x="9152420" y="3744386"/>
            <a:ext cx="1473201" cy="1968501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28</a:t>
            </a:fld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596900" y="-25400"/>
            <a:ext cx="122936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8400"/>
            </a:lvl1pPr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362" name="Shape 362"/>
          <p:cNvSpPr/>
          <p:nvPr/>
        </p:nvSpPr>
        <p:spPr>
          <a:xfrm>
            <a:off x="-1807" y="512871"/>
            <a:ext cx="2656025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References</a:t>
            </a:r>
          </a:p>
        </p:txBody>
      </p:sp>
      <p:sp>
        <p:nvSpPr>
          <p:cNvPr id="363" name="Shape 363"/>
          <p:cNvSpPr/>
          <p:nvPr/>
        </p:nvSpPr>
        <p:spPr>
          <a:xfrm>
            <a:off x="2512350" y="1999938"/>
            <a:ext cx="401478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8"/>
              </a:defRPr>
            </a:lvl1pPr>
          </a:lstStyle>
          <a:p>
            <a:pPr lvl="0">
              <a:defRPr sz="1800" u="none"/>
            </a:pPr>
            <a:r>
              <a:rPr sz="4200" u="sng">
                <a:hlinkClick r:id="rId8"/>
              </a:rPr>
              <a:t>http://openmp.org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596900" y="-254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77" name="Shape 77"/>
          <p:cNvSpPr/>
          <p:nvPr/>
        </p:nvSpPr>
        <p:spPr>
          <a:xfrm>
            <a:off x="476250" y="1460499"/>
            <a:ext cx="12534900" cy="833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OpenMP stands for Open Multi-Processing.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It is an API that supports shared memory multiprocessing programming in C, C++ and Fortran.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OpenMP was defined by the OpenMP Architecture Review Board (OpenMP ARB), a group of vendors who joined forces during the latter half of the 1990s to provide a common means for programming a broad range of SMP architectures. 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OpenMP is not a new programming language! It can be considered as a “notation” that can be added to a sequential program in Fortran, C or C++ to describe how the work is to be shared among threads that will execute on different processors/cores, and to order accesses to shared data as needed.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</a:t>
            </a:fld>
            <a:endParaRPr/>
          </a:p>
        </p:txBody>
      </p:sp>
      <p:sp>
        <p:nvSpPr>
          <p:cNvPr id="79" name="Shape 79"/>
          <p:cNvSpPr/>
          <p:nvPr/>
        </p:nvSpPr>
        <p:spPr>
          <a:xfrm>
            <a:off x="22177" y="520700"/>
            <a:ext cx="3962534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What is it?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596900" y="-254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82" name="Shape 82"/>
          <p:cNvSpPr/>
          <p:nvPr/>
        </p:nvSpPr>
        <p:spPr>
          <a:xfrm>
            <a:off x="469900" y="3000047"/>
            <a:ext cx="12534900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 dirty="0"/>
              <a:t>The OpenMP Application Programming Interface (API) was developed to enable portable shared memory parallel programming. 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 dirty="0"/>
              <a:t>An OpenMP directive is an instruction in a special format that is only understood by OpenMP-aware compilers.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 dirty="0"/>
              <a:t>OpenMP offers a shared memory programing model, where most variables are visible to all threads by </a:t>
            </a:r>
            <a:r>
              <a:rPr sz="3800" dirty="0" smtClean="0"/>
              <a:t>default</a:t>
            </a:r>
            <a:r>
              <a:rPr lang="en-US" sz="3800" dirty="0" smtClean="0"/>
              <a:t>.</a:t>
            </a:r>
            <a:endParaRPr sz="3800" dirty="0"/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4</a:t>
            </a:fld>
            <a:endParaRPr/>
          </a:p>
        </p:txBody>
      </p:sp>
      <p:sp>
        <p:nvSpPr>
          <p:cNvPr id="84" name="Shape 84"/>
          <p:cNvSpPr/>
          <p:nvPr/>
        </p:nvSpPr>
        <p:spPr>
          <a:xfrm>
            <a:off x="22177" y="520700"/>
            <a:ext cx="3962534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What is it?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596900" y="-254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5</a:t>
            </a:fld>
            <a:endParaRPr/>
          </a:p>
        </p:txBody>
      </p:sp>
      <p:sp>
        <p:nvSpPr>
          <p:cNvPr id="88" name="Shape 88"/>
          <p:cNvSpPr/>
          <p:nvPr/>
        </p:nvSpPr>
        <p:spPr>
          <a:xfrm>
            <a:off x="22177" y="520700"/>
            <a:ext cx="3962534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History</a:t>
            </a:r>
          </a:p>
        </p:txBody>
      </p:sp>
      <p:sp>
        <p:nvSpPr>
          <p:cNvPr id="89" name="Shape 89"/>
          <p:cNvSpPr/>
          <p:nvPr/>
        </p:nvSpPr>
        <p:spPr>
          <a:xfrm>
            <a:off x="367884" y="6570889"/>
            <a:ext cx="12421172" cy="482601"/>
          </a:xfrm>
          <a:prstGeom prst="rightArrow">
            <a:avLst>
              <a:gd name="adj1" fmla="val 26356"/>
              <a:gd name="adj2" fmla="val 69469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 rot="16200000">
            <a:off x="46773" y="7197206"/>
            <a:ext cx="72258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10/97</a:t>
            </a:r>
          </a:p>
        </p:txBody>
      </p:sp>
      <p:sp>
        <p:nvSpPr>
          <p:cNvPr id="91" name="Shape 91"/>
          <p:cNvSpPr/>
          <p:nvPr/>
        </p:nvSpPr>
        <p:spPr>
          <a:xfrm rot="16200000">
            <a:off x="12591953" y="6555523"/>
            <a:ext cx="641201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 dirty="0" smtClean="0"/>
              <a:t>201</a:t>
            </a:r>
            <a:r>
              <a:rPr lang="en-US" sz="2100" dirty="0" smtClean="0"/>
              <a:t>5</a:t>
            </a:r>
            <a:endParaRPr sz="2100" dirty="0"/>
          </a:p>
        </p:txBody>
      </p:sp>
      <p:sp>
        <p:nvSpPr>
          <p:cNvPr id="92" name="Shape 92"/>
          <p:cNvSpPr/>
          <p:nvPr/>
        </p:nvSpPr>
        <p:spPr>
          <a:xfrm>
            <a:off x="330086" y="5173820"/>
            <a:ext cx="160652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Specification</a:t>
            </a:r>
          </a:p>
          <a:p>
            <a:pPr lvl="0">
              <a:defRPr sz="1800"/>
            </a:pPr>
            <a:r>
              <a:rPr sz="2200"/>
              <a:t>C, C++ v1.0</a:t>
            </a:r>
          </a:p>
        </p:txBody>
      </p:sp>
      <p:sp>
        <p:nvSpPr>
          <p:cNvPr id="93" name="Shape 93"/>
          <p:cNvSpPr/>
          <p:nvPr/>
        </p:nvSpPr>
        <p:spPr>
          <a:xfrm>
            <a:off x="-48055" y="3878455"/>
            <a:ext cx="160652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Specification</a:t>
            </a:r>
          </a:p>
          <a:p>
            <a:pPr lvl="0">
              <a:defRPr sz="1800"/>
            </a:pPr>
            <a:r>
              <a:rPr sz="2200"/>
              <a:t>Fortran v1.0</a:t>
            </a:r>
          </a:p>
        </p:txBody>
      </p:sp>
      <p:sp>
        <p:nvSpPr>
          <p:cNvPr id="94" name="Shape 94"/>
          <p:cNvSpPr/>
          <p:nvPr/>
        </p:nvSpPr>
        <p:spPr>
          <a:xfrm flipV="1">
            <a:off x="387011" y="4679777"/>
            <a:ext cx="1" cy="222435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 flipV="1">
            <a:off x="853914" y="5941155"/>
            <a:ext cx="1" cy="96297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16200000">
            <a:off x="492624" y="7197206"/>
            <a:ext cx="72258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10/98</a:t>
            </a:r>
          </a:p>
        </p:txBody>
      </p:sp>
      <p:sp>
        <p:nvSpPr>
          <p:cNvPr id="97" name="Shape 97"/>
          <p:cNvSpPr/>
          <p:nvPr/>
        </p:nvSpPr>
        <p:spPr>
          <a:xfrm rot="16200000">
            <a:off x="1985947" y="7159766"/>
            <a:ext cx="6477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2000</a:t>
            </a:r>
          </a:p>
        </p:txBody>
      </p:sp>
      <p:sp>
        <p:nvSpPr>
          <p:cNvPr id="98" name="Shape 98"/>
          <p:cNvSpPr/>
          <p:nvPr/>
        </p:nvSpPr>
        <p:spPr>
          <a:xfrm>
            <a:off x="2817303" y="5173821"/>
            <a:ext cx="160652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Specification</a:t>
            </a:r>
          </a:p>
          <a:p>
            <a:pPr lvl="0">
              <a:defRPr sz="1800"/>
            </a:pPr>
            <a:r>
              <a:rPr sz="2200"/>
              <a:t>C, C++ v2.0</a:t>
            </a:r>
          </a:p>
        </p:txBody>
      </p:sp>
      <p:sp>
        <p:nvSpPr>
          <p:cNvPr id="99" name="Shape 99"/>
          <p:cNvSpPr/>
          <p:nvPr/>
        </p:nvSpPr>
        <p:spPr>
          <a:xfrm>
            <a:off x="1853680" y="3878455"/>
            <a:ext cx="160652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Specification</a:t>
            </a:r>
          </a:p>
          <a:p>
            <a:pPr lvl="0">
              <a:defRPr sz="1800"/>
            </a:pPr>
            <a:r>
              <a:rPr sz="2200"/>
              <a:t>Fortran v2.0</a:t>
            </a:r>
          </a:p>
        </p:txBody>
      </p:sp>
      <p:sp>
        <p:nvSpPr>
          <p:cNvPr id="100" name="Shape 100"/>
          <p:cNvSpPr/>
          <p:nvPr/>
        </p:nvSpPr>
        <p:spPr>
          <a:xfrm flipV="1">
            <a:off x="2288746" y="4679777"/>
            <a:ext cx="1" cy="2224355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 flipV="1">
            <a:off x="3540727" y="5941155"/>
            <a:ext cx="1" cy="96297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16200000">
            <a:off x="3216877" y="7159766"/>
            <a:ext cx="6477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2002</a:t>
            </a:r>
          </a:p>
        </p:txBody>
      </p:sp>
      <p:sp>
        <p:nvSpPr>
          <p:cNvPr id="103" name="Shape 103"/>
          <p:cNvSpPr/>
          <p:nvPr/>
        </p:nvSpPr>
        <p:spPr>
          <a:xfrm>
            <a:off x="4311903" y="2453215"/>
            <a:ext cx="246560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Specification</a:t>
            </a:r>
          </a:p>
          <a:p>
            <a:pPr lvl="0">
              <a:defRPr sz="1800"/>
            </a:pPr>
            <a:r>
              <a:rPr sz="2200"/>
              <a:t>Fortran, C, C++ v2.5</a:t>
            </a:r>
          </a:p>
        </p:txBody>
      </p:sp>
      <p:sp>
        <p:nvSpPr>
          <p:cNvPr id="104" name="Shape 104"/>
          <p:cNvSpPr/>
          <p:nvPr/>
        </p:nvSpPr>
        <p:spPr>
          <a:xfrm flipV="1">
            <a:off x="5544703" y="3355516"/>
            <a:ext cx="1" cy="3548616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5" name="Shape 105"/>
          <p:cNvSpPr/>
          <p:nvPr/>
        </p:nvSpPr>
        <p:spPr>
          <a:xfrm rot="16200000">
            <a:off x="5220853" y="7159766"/>
            <a:ext cx="6477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2005</a:t>
            </a:r>
          </a:p>
        </p:txBody>
      </p:sp>
      <p:sp>
        <p:nvSpPr>
          <p:cNvPr id="106" name="Shape 106"/>
          <p:cNvSpPr/>
          <p:nvPr/>
        </p:nvSpPr>
        <p:spPr>
          <a:xfrm flipV="1">
            <a:off x="7813670" y="3872842"/>
            <a:ext cx="1" cy="303129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16200000">
            <a:off x="7509172" y="7130531"/>
            <a:ext cx="58923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5/08</a:t>
            </a:r>
          </a:p>
        </p:txBody>
      </p:sp>
      <p:sp>
        <p:nvSpPr>
          <p:cNvPr id="108" name="Shape 108"/>
          <p:cNvSpPr/>
          <p:nvPr/>
        </p:nvSpPr>
        <p:spPr>
          <a:xfrm>
            <a:off x="8911997" y="2453215"/>
            <a:ext cx="234322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200"/>
              <a:t>Specification</a:t>
            </a:r>
          </a:p>
          <a:p>
            <a:pPr lvl="0">
              <a:defRPr sz="1800"/>
            </a:pPr>
            <a:r>
              <a:rPr sz="2200"/>
              <a:t>Fortran, C, C++ 3.1</a:t>
            </a:r>
          </a:p>
        </p:txBody>
      </p:sp>
      <p:sp>
        <p:nvSpPr>
          <p:cNvPr id="109" name="Shape 109"/>
          <p:cNvSpPr/>
          <p:nvPr/>
        </p:nvSpPr>
        <p:spPr>
          <a:xfrm flipV="1">
            <a:off x="10096916" y="3293052"/>
            <a:ext cx="1" cy="361108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6570988" y="3206953"/>
            <a:ext cx="2465599" cy="736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200"/>
              <a:t>Specification</a:t>
            </a:r>
          </a:p>
          <a:p>
            <a:pPr lvl="0">
              <a:defRPr sz="1800"/>
            </a:pPr>
            <a:r>
              <a:rPr sz="2200"/>
              <a:t>Fortran, C, C++ v3.0</a:t>
            </a:r>
          </a:p>
        </p:txBody>
      </p:sp>
      <p:sp>
        <p:nvSpPr>
          <p:cNvPr id="111" name="Shape 111"/>
          <p:cNvSpPr/>
          <p:nvPr/>
        </p:nvSpPr>
        <p:spPr>
          <a:xfrm rot="16200000">
            <a:off x="9698187" y="7234645"/>
            <a:ext cx="79745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7/9/11</a:t>
            </a:r>
          </a:p>
        </p:txBody>
      </p:sp>
      <p:sp>
        <p:nvSpPr>
          <p:cNvPr id="112" name="Shape 112"/>
          <p:cNvSpPr/>
          <p:nvPr/>
        </p:nvSpPr>
        <p:spPr>
          <a:xfrm flipV="1">
            <a:off x="11894283" y="3872842"/>
            <a:ext cx="1" cy="303129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 rot="16200000">
            <a:off x="11523110" y="7197206"/>
            <a:ext cx="72258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 lvl="0">
              <a:defRPr sz="1800"/>
            </a:pPr>
            <a:r>
              <a:rPr sz="2100"/>
              <a:t>07/13</a:t>
            </a:r>
          </a:p>
        </p:txBody>
      </p:sp>
      <p:sp>
        <p:nvSpPr>
          <p:cNvPr id="114" name="Shape 114"/>
          <p:cNvSpPr/>
          <p:nvPr/>
        </p:nvSpPr>
        <p:spPr>
          <a:xfrm>
            <a:off x="10651600" y="3206953"/>
            <a:ext cx="2465600" cy="736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200"/>
              <a:t>Specification</a:t>
            </a:r>
          </a:p>
          <a:p>
            <a:pPr lvl="0">
              <a:defRPr sz="1800"/>
            </a:pPr>
            <a:r>
              <a:rPr sz="2200"/>
              <a:t>Fortran, C, C++ v4.0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596900" y="-254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117" name="Shape 117"/>
          <p:cNvSpPr/>
          <p:nvPr/>
        </p:nvSpPr>
        <p:spPr>
          <a:xfrm>
            <a:off x="469900" y="1593850"/>
            <a:ext cx="125349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OpenMP is designed to be a portable, scalable model that gives programmers a simple and flexible interface for developing parallel applications.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The API is designed to permit incremental approach to parallelizing an existing code, possibly in successive steps. (Different to a all-or-nothing conversion as MPI).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The impact of OpenMP parallelization is frequently localized, i.e. modifications are often needed in few places.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It is possible to write the code such that the original sequential version is preserved.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Each thread execute a parallelized section of code independently.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6</a:t>
            </a:fld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2177" y="520700"/>
            <a:ext cx="3962534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Goals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596900" y="-254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122" name="Shape 122"/>
          <p:cNvSpPr/>
          <p:nvPr/>
        </p:nvSpPr>
        <p:spPr>
          <a:xfrm>
            <a:off x="469900" y="1593850"/>
            <a:ext cx="125349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OpenMP is an implementation of multithreading,  where a master thread forks a specified number of slave threads and a task is divided among them.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The main approach is based in identifying the parallelism in the program, and not in reprogramming the code to implement the parallelism.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The section of code that is meant to run in parallel is marked with a preprocessor directive.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Each thread has a unique identifier called a thread id, where the master thread has an id of 0.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/>
              <a:t>Both task and data parallelism can be achieved using OpenMP by using work-sharing constructs to divide a task.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7</a:t>
            </a:fld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22177" y="520700"/>
            <a:ext cx="3962534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How it works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596900" y="-25400"/>
            <a:ext cx="12293600" cy="12827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  <p:sp>
        <p:nvSpPr>
          <p:cNvPr id="127" name="Shape 127"/>
          <p:cNvSpPr/>
          <p:nvPr/>
        </p:nvSpPr>
        <p:spPr>
          <a:xfrm>
            <a:off x="469900" y="1435517"/>
            <a:ext cx="12534900" cy="7530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 dirty="0"/>
              <a:t>An OpenMP directive is an instruction in a special format that is only understood by OpenMP-aware compilers.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 dirty="0"/>
              <a:t>The API is designed to permit incremental approach to parallelizing an existing code, possibly in successive steps. (Different to a all-or-nothing conversion as MPI).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 dirty="0"/>
              <a:t>The impact of OpenMP parallelization is frequently localized, i.e. modifications are often needed in few places.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 dirty="0"/>
              <a:t>The main approach is based in identifying the parallelism in the program, and not in reprogramming the code to implement the parallelism.</a:t>
            </a:r>
          </a:p>
          <a:p>
            <a:pPr marL="254000" lvl="0" indent="-254000" algn="l">
              <a:spcBef>
                <a:spcPts val="800"/>
              </a:spcBef>
              <a:buSzPct val="125000"/>
              <a:buChar char="•"/>
              <a:defRPr sz="1800"/>
            </a:pPr>
            <a:r>
              <a:rPr sz="3800" dirty="0"/>
              <a:t>It is possible to write the code such that the original sequential version is </a:t>
            </a:r>
            <a:r>
              <a:rPr sz="3800" dirty="0" smtClean="0"/>
              <a:t>preserved</a:t>
            </a:r>
            <a:r>
              <a:rPr lang="en-US" sz="3800" dirty="0" smtClean="0"/>
              <a:t>.</a:t>
            </a:r>
            <a:endParaRPr sz="3800" dirty="0"/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8</a:t>
            </a:fld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22177" y="520700"/>
            <a:ext cx="506686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Threads vs Processes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832947" y="3238500"/>
            <a:ext cx="3340101" cy="749300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Fork</a:t>
            </a:r>
          </a:p>
        </p:txBody>
      </p:sp>
      <p:sp>
        <p:nvSpPr>
          <p:cNvPr id="132" name="Shape 132"/>
          <p:cNvSpPr/>
          <p:nvPr/>
        </p:nvSpPr>
        <p:spPr>
          <a:xfrm flipV="1">
            <a:off x="1346199" y="4000357"/>
            <a:ext cx="1" cy="2531792"/>
          </a:xfrm>
          <a:prstGeom prst="line">
            <a:avLst/>
          </a:prstGeom>
          <a:ln w="88900">
            <a:solidFill/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825500" y="6527800"/>
            <a:ext cx="3340100" cy="749300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200"/>
              <a:t>Join</a:t>
            </a:r>
          </a:p>
        </p:txBody>
      </p:sp>
      <p:sp>
        <p:nvSpPr>
          <p:cNvPr id="134" name="Shape 134"/>
          <p:cNvSpPr/>
          <p:nvPr/>
        </p:nvSpPr>
        <p:spPr>
          <a:xfrm>
            <a:off x="4750922" y="1346200"/>
            <a:ext cx="8140701" cy="219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The program starts as a single thread just like a sequential program. The thread that executes this code is referred to as the </a:t>
            </a:r>
            <a:r>
              <a:rPr sz="3600" i="1"/>
              <a:t>initial thread</a:t>
            </a:r>
            <a:r>
              <a:rPr sz="3600"/>
              <a:t>.</a:t>
            </a:r>
          </a:p>
        </p:txBody>
      </p:sp>
      <p:sp>
        <p:nvSpPr>
          <p:cNvPr id="135" name="Shape 135"/>
          <p:cNvSpPr/>
          <p:nvPr/>
        </p:nvSpPr>
        <p:spPr>
          <a:xfrm>
            <a:off x="4851400" y="3917950"/>
            <a:ext cx="8140700" cy="271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Whenever an OpenMP </a:t>
            </a:r>
            <a:r>
              <a:rPr sz="3600" i="1"/>
              <a:t>parallel</a:t>
            </a:r>
            <a:r>
              <a:rPr sz="3600"/>
              <a:t> construct is encountered, a team of threads is created (fork). The initial thread becomes the master of the team. They all execute the code enclosed in the construct.</a:t>
            </a:r>
          </a:p>
        </p:txBody>
      </p:sp>
      <p:sp>
        <p:nvSpPr>
          <p:cNvPr id="136" name="Shape 136"/>
          <p:cNvSpPr/>
          <p:nvPr/>
        </p:nvSpPr>
        <p:spPr>
          <a:xfrm>
            <a:off x="4787900" y="7296150"/>
            <a:ext cx="81407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At the end of the construct, only the original thread continues and all other terminate (join).</a:t>
            </a:r>
          </a:p>
        </p:txBody>
      </p:sp>
      <p:sp>
        <p:nvSpPr>
          <p:cNvPr id="137" name="Shape 137"/>
          <p:cNvSpPr/>
          <p:nvPr/>
        </p:nvSpPr>
        <p:spPr>
          <a:xfrm flipV="1">
            <a:off x="2501900" y="1383620"/>
            <a:ext cx="0" cy="1859371"/>
          </a:xfrm>
          <a:prstGeom prst="line">
            <a:avLst/>
          </a:prstGeom>
          <a:ln w="88900">
            <a:solidFill/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 flipV="1">
            <a:off x="2438400" y="7298737"/>
            <a:ext cx="0" cy="1837055"/>
          </a:xfrm>
          <a:prstGeom prst="line">
            <a:avLst/>
          </a:prstGeom>
          <a:ln w="88900">
            <a:solidFill/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 flipV="1">
            <a:off x="2032000" y="4000500"/>
            <a:ext cx="0" cy="2531792"/>
          </a:xfrm>
          <a:prstGeom prst="line">
            <a:avLst/>
          </a:prstGeom>
          <a:ln w="88900">
            <a:solidFill>
              <a:srgbClr val="797979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 flipV="1">
            <a:off x="2794000" y="4000500"/>
            <a:ext cx="0" cy="2531792"/>
          </a:xfrm>
          <a:prstGeom prst="line">
            <a:avLst/>
          </a:prstGeom>
          <a:ln w="88900">
            <a:solidFill>
              <a:srgbClr val="797979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 flipV="1">
            <a:off x="3683000" y="4000500"/>
            <a:ext cx="0" cy="2531792"/>
          </a:xfrm>
          <a:prstGeom prst="line">
            <a:avLst/>
          </a:prstGeom>
          <a:ln w="88900">
            <a:solidFill>
              <a:srgbClr val="797979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16200000">
            <a:off x="-501024" y="5194300"/>
            <a:ext cx="14233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/>
            <a:r>
              <a:t>Parallel region</a:t>
            </a:r>
          </a:p>
        </p:txBody>
      </p:sp>
      <p:sp>
        <p:nvSpPr>
          <p:cNvPr id="143" name="Shape 143"/>
          <p:cNvSpPr/>
          <p:nvPr/>
        </p:nvSpPr>
        <p:spPr>
          <a:xfrm>
            <a:off x="90394" y="3371850"/>
            <a:ext cx="875557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0">
                <a:solidFill>
                  <a:srgbClr val="96D35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0">
                <a:solidFill>
                  <a:srgbClr val="96D35F"/>
                </a:solidFill>
              </a:rPr>
              <a:t>{</a:t>
            </a:r>
          </a:p>
        </p:txBody>
      </p:sp>
      <p:sp>
        <p:nvSpPr>
          <p:cNvPr id="144" name="Shape 144"/>
          <p:cNvSpPr/>
          <p:nvPr/>
        </p:nvSpPr>
        <p:spPr>
          <a:xfrm flipH="1">
            <a:off x="4267200" y="6362700"/>
            <a:ext cx="875556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0">
                <a:solidFill>
                  <a:srgbClr val="96D35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0">
                <a:solidFill>
                  <a:srgbClr val="96D35F"/>
                </a:solidFill>
              </a:rPr>
              <a:t>{</a:t>
            </a:r>
          </a:p>
        </p:txBody>
      </p:sp>
      <p:sp>
        <p:nvSpPr>
          <p:cNvPr id="145" name="Shape 145"/>
          <p:cNvSpPr/>
          <p:nvPr/>
        </p:nvSpPr>
        <p:spPr>
          <a:xfrm flipH="1">
            <a:off x="4267200" y="3378200"/>
            <a:ext cx="875556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0">
                <a:solidFill>
                  <a:srgbClr val="96D35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0">
                <a:solidFill>
                  <a:srgbClr val="96D35F"/>
                </a:solidFill>
              </a:rPr>
              <a:t>{</a:t>
            </a:r>
          </a:p>
        </p:txBody>
      </p:sp>
      <p:sp>
        <p:nvSpPr>
          <p:cNvPr id="146" name="Shape 146"/>
          <p:cNvSpPr/>
          <p:nvPr/>
        </p:nvSpPr>
        <p:spPr>
          <a:xfrm flipH="1">
            <a:off x="4267200" y="419100"/>
            <a:ext cx="875556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0">
                <a:solidFill>
                  <a:srgbClr val="96D35F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0">
                <a:solidFill>
                  <a:srgbClr val="96D35F"/>
                </a:solidFill>
              </a:rPr>
              <a:t>{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9</a:t>
            </a:fld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22177" y="520700"/>
            <a:ext cx="506686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4200"/>
              <a:t>Fork/Join Model</a:t>
            </a:r>
          </a:p>
        </p:txBody>
      </p:sp>
      <p:sp>
        <p:nvSpPr>
          <p:cNvPr id="149" name="Shape 149"/>
          <p:cNvSpPr/>
          <p:nvPr/>
        </p:nvSpPr>
        <p:spPr>
          <a:xfrm>
            <a:off x="596900" y="-25400"/>
            <a:ext cx="122936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8400"/>
            </a:lvl1pPr>
          </a:lstStyle>
          <a:p>
            <a:pPr lvl="0">
              <a:defRPr sz="1800"/>
            </a:pPr>
            <a:r>
              <a:rPr sz="8400"/>
              <a:t>OpenMP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3764</Words>
  <Application>Microsoft Macintosh PowerPoint</Application>
  <PresentationFormat>Custom</PresentationFormat>
  <Paragraphs>593</Paragraphs>
  <Slides>28</Slides>
  <Notes>27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White</vt:lpstr>
      <vt:lpstr>Introduction to</vt:lpstr>
      <vt:lpstr>Overview</vt:lpstr>
      <vt:lpstr>OpenMP</vt:lpstr>
      <vt:lpstr>OpenMP</vt:lpstr>
      <vt:lpstr>OpenMP</vt:lpstr>
      <vt:lpstr>OpenMP</vt:lpstr>
      <vt:lpstr>OpenMP</vt:lpstr>
      <vt:lpstr>OpenMP</vt:lpstr>
      <vt:lpstr>PowerPoint Presentation</vt:lpstr>
      <vt:lpstr>OpenMP</vt:lpstr>
      <vt:lpstr>OpenMP</vt:lpstr>
      <vt:lpstr>OpenMP</vt:lpstr>
      <vt:lpstr>OpenMP</vt:lpstr>
      <vt:lpstr>OpenMP</vt:lpstr>
      <vt:lpstr>OpenMP</vt:lpstr>
      <vt:lpstr>OpenMP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OpenMP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</dc:title>
  <cp:lastModifiedBy>KLW</cp:lastModifiedBy>
  <cp:revision>48</cp:revision>
  <dcterms:modified xsi:type="dcterms:W3CDTF">2015-09-06T18:26:01Z</dcterms:modified>
</cp:coreProperties>
</file>